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73" r:id="rId2"/>
    <p:sldId id="556" r:id="rId3"/>
    <p:sldId id="514" r:id="rId4"/>
    <p:sldId id="558" r:id="rId5"/>
    <p:sldId id="543" r:id="rId6"/>
    <p:sldId id="532" r:id="rId7"/>
    <p:sldId id="559" r:id="rId8"/>
    <p:sldId id="560" r:id="rId9"/>
    <p:sldId id="561" r:id="rId10"/>
    <p:sldId id="562" r:id="rId11"/>
    <p:sldId id="563" r:id="rId12"/>
    <p:sldId id="554" r:id="rId13"/>
    <p:sldId id="547" r:id="rId14"/>
    <p:sldId id="564" r:id="rId15"/>
    <p:sldId id="565" r:id="rId16"/>
    <p:sldId id="566" r:id="rId17"/>
    <p:sldId id="567" r:id="rId18"/>
    <p:sldId id="568" r:id="rId19"/>
    <p:sldId id="569" r:id="rId20"/>
    <p:sldId id="570" r:id="rId21"/>
    <p:sldId id="555" r:id="rId22"/>
    <p:sldId id="551" r:id="rId23"/>
    <p:sldId id="557"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003F87"/>
    <a:srgbClr val="2F5597"/>
    <a:srgbClr val="8DA1C4"/>
    <a:srgbClr val="182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81" d="100"/>
          <a:sy n="81" d="100"/>
        </p:scale>
        <p:origin x="754"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t>2022/1/3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t>‹#›</a:t>
            </a:fld>
            <a:endParaRPr lang="zh-CN" altLang="en-US"/>
          </a:p>
        </p:txBody>
      </p:sp>
    </p:spTree>
    <p:extLst>
      <p:ext uri="{BB962C8B-B14F-4D97-AF65-F5344CB8AC3E}">
        <p14:creationId xmlns:p14="http://schemas.microsoft.com/office/powerpoint/2010/main" val="19526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28272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1788288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11</a:t>
            </a:fld>
            <a:endParaRPr lang="zh-CN" altLang="en-US"/>
          </a:p>
        </p:txBody>
      </p:sp>
    </p:spTree>
    <p:extLst>
      <p:ext uri="{BB962C8B-B14F-4D97-AF65-F5344CB8AC3E}">
        <p14:creationId xmlns:p14="http://schemas.microsoft.com/office/powerpoint/2010/main" val="3815591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12</a:t>
            </a:fld>
            <a:endParaRPr lang="zh-CN" altLang="en-US"/>
          </a:p>
        </p:txBody>
      </p:sp>
    </p:spTree>
    <p:extLst>
      <p:ext uri="{BB962C8B-B14F-4D97-AF65-F5344CB8AC3E}">
        <p14:creationId xmlns:p14="http://schemas.microsoft.com/office/powerpoint/2010/main" val="929369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13</a:t>
            </a:fld>
            <a:endParaRPr lang="zh-CN" altLang="en-US"/>
          </a:p>
        </p:txBody>
      </p:sp>
    </p:spTree>
    <p:extLst>
      <p:ext uri="{BB962C8B-B14F-4D97-AF65-F5344CB8AC3E}">
        <p14:creationId xmlns:p14="http://schemas.microsoft.com/office/powerpoint/2010/main" val="1199034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14</a:t>
            </a:fld>
            <a:endParaRPr lang="zh-CN" altLang="en-US"/>
          </a:p>
        </p:txBody>
      </p:sp>
    </p:spTree>
    <p:extLst>
      <p:ext uri="{BB962C8B-B14F-4D97-AF65-F5344CB8AC3E}">
        <p14:creationId xmlns:p14="http://schemas.microsoft.com/office/powerpoint/2010/main" val="2537806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15</a:t>
            </a:fld>
            <a:endParaRPr lang="zh-CN" altLang="en-US"/>
          </a:p>
        </p:txBody>
      </p:sp>
    </p:spTree>
    <p:extLst>
      <p:ext uri="{BB962C8B-B14F-4D97-AF65-F5344CB8AC3E}">
        <p14:creationId xmlns:p14="http://schemas.microsoft.com/office/powerpoint/2010/main" val="468884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16</a:t>
            </a:fld>
            <a:endParaRPr lang="zh-CN" altLang="en-US"/>
          </a:p>
        </p:txBody>
      </p:sp>
    </p:spTree>
    <p:extLst>
      <p:ext uri="{BB962C8B-B14F-4D97-AF65-F5344CB8AC3E}">
        <p14:creationId xmlns:p14="http://schemas.microsoft.com/office/powerpoint/2010/main" val="1938423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17</a:t>
            </a:fld>
            <a:endParaRPr lang="zh-CN" altLang="en-US"/>
          </a:p>
        </p:txBody>
      </p:sp>
    </p:spTree>
    <p:extLst>
      <p:ext uri="{BB962C8B-B14F-4D97-AF65-F5344CB8AC3E}">
        <p14:creationId xmlns:p14="http://schemas.microsoft.com/office/powerpoint/2010/main" val="3593530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18</a:t>
            </a:fld>
            <a:endParaRPr lang="zh-CN" altLang="en-US"/>
          </a:p>
        </p:txBody>
      </p:sp>
    </p:spTree>
    <p:extLst>
      <p:ext uri="{BB962C8B-B14F-4D97-AF65-F5344CB8AC3E}">
        <p14:creationId xmlns:p14="http://schemas.microsoft.com/office/powerpoint/2010/main" val="45819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19</a:t>
            </a:fld>
            <a:endParaRPr lang="zh-CN" altLang="en-US"/>
          </a:p>
        </p:txBody>
      </p:sp>
    </p:spTree>
    <p:extLst>
      <p:ext uri="{BB962C8B-B14F-4D97-AF65-F5344CB8AC3E}">
        <p14:creationId xmlns:p14="http://schemas.microsoft.com/office/powerpoint/2010/main" val="1794293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20</a:t>
            </a:fld>
            <a:endParaRPr lang="zh-CN" altLang="en-US"/>
          </a:p>
        </p:txBody>
      </p:sp>
    </p:spTree>
    <p:extLst>
      <p:ext uri="{BB962C8B-B14F-4D97-AF65-F5344CB8AC3E}">
        <p14:creationId xmlns:p14="http://schemas.microsoft.com/office/powerpoint/2010/main" val="811272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21</a:t>
            </a:fld>
            <a:endParaRPr lang="zh-CN" altLang="en-US"/>
          </a:p>
        </p:txBody>
      </p:sp>
    </p:spTree>
    <p:extLst>
      <p:ext uri="{BB962C8B-B14F-4D97-AF65-F5344CB8AC3E}">
        <p14:creationId xmlns:p14="http://schemas.microsoft.com/office/powerpoint/2010/main" val="769764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22</a:t>
            </a:fld>
            <a:endParaRPr lang="zh-CN" altLang="en-US"/>
          </a:p>
        </p:txBody>
      </p:sp>
    </p:spTree>
    <p:extLst>
      <p:ext uri="{BB962C8B-B14F-4D97-AF65-F5344CB8AC3E}">
        <p14:creationId xmlns:p14="http://schemas.microsoft.com/office/powerpoint/2010/main" val="1750759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23</a:t>
            </a:fld>
            <a:endParaRPr lang="zh-CN" altLang="en-US"/>
          </a:p>
        </p:txBody>
      </p:sp>
    </p:spTree>
    <p:extLst>
      <p:ext uri="{BB962C8B-B14F-4D97-AF65-F5344CB8AC3E}">
        <p14:creationId xmlns:p14="http://schemas.microsoft.com/office/powerpoint/2010/main" val="2872158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58515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420752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1120768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398958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4273078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2484707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117853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B6D9-A667-4A00-BA79-5AA262E63F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A5D85D-5A15-4B00-B3E1-28501AACE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267EE7-ABC5-4F15-96E2-46DFE8EAD925}"/>
              </a:ext>
            </a:extLst>
          </p:cNvPr>
          <p:cNvSpPr>
            <a:spLocks noGrp="1"/>
          </p:cNvSpPr>
          <p:nvPr>
            <p:ph type="dt" sz="half" idx="10"/>
          </p:nvPr>
        </p:nvSpPr>
        <p:spPr/>
        <p:txBody>
          <a:bodyPr/>
          <a:lstStyle/>
          <a:p>
            <a:fld id="{150DE5AE-854A-4B80-820C-1ACCD978BA3B}" type="datetimeFigureOut">
              <a:rPr lang="zh-CN" altLang="en-US" smtClean="0"/>
              <a:t>2022/1/3</a:t>
            </a:fld>
            <a:endParaRPr lang="zh-CN" altLang="en-US"/>
          </a:p>
        </p:txBody>
      </p:sp>
      <p:sp>
        <p:nvSpPr>
          <p:cNvPr id="5" name="页脚占位符 4">
            <a:extLst>
              <a:ext uri="{FF2B5EF4-FFF2-40B4-BE49-F238E27FC236}">
                <a16:creationId xmlns:a16="http://schemas.microsoft.com/office/drawing/2014/main" id="{7AF4D921-A1D0-485E-867E-6163F010C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C0938-FA48-4CCB-805D-F35F0EFD6B0C}"/>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52522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4D4E0-7AAD-4DFC-B130-91CB4F30DB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E3E61B-E3A3-490B-BCB3-1ACCCB2D4A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451EDF-27F8-4FD1-AF64-F3B742A81992}"/>
              </a:ext>
            </a:extLst>
          </p:cNvPr>
          <p:cNvSpPr>
            <a:spLocks noGrp="1"/>
          </p:cNvSpPr>
          <p:nvPr>
            <p:ph type="dt" sz="half" idx="10"/>
          </p:nvPr>
        </p:nvSpPr>
        <p:spPr/>
        <p:txBody>
          <a:bodyPr/>
          <a:lstStyle/>
          <a:p>
            <a:fld id="{150DE5AE-854A-4B80-820C-1ACCD978BA3B}" type="datetimeFigureOut">
              <a:rPr lang="zh-CN" altLang="en-US" smtClean="0"/>
              <a:t>2022/1/3</a:t>
            </a:fld>
            <a:endParaRPr lang="zh-CN" altLang="en-US"/>
          </a:p>
        </p:txBody>
      </p:sp>
      <p:sp>
        <p:nvSpPr>
          <p:cNvPr id="5" name="页脚占位符 4">
            <a:extLst>
              <a:ext uri="{FF2B5EF4-FFF2-40B4-BE49-F238E27FC236}">
                <a16:creationId xmlns:a16="http://schemas.microsoft.com/office/drawing/2014/main" id="{2BF1B75D-3B7E-42ED-94BC-C8590F6DA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9E50C9-F56A-446E-AA78-4428E91553B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31953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1FC963-FFA0-4980-B55B-8CD310EE70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A66F3-C54B-4826-BB51-7F303DEC675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33BAF1-A695-4E3A-9698-0918902832DF}"/>
              </a:ext>
            </a:extLst>
          </p:cNvPr>
          <p:cNvSpPr>
            <a:spLocks noGrp="1"/>
          </p:cNvSpPr>
          <p:nvPr>
            <p:ph type="dt" sz="half" idx="10"/>
          </p:nvPr>
        </p:nvSpPr>
        <p:spPr/>
        <p:txBody>
          <a:bodyPr/>
          <a:lstStyle/>
          <a:p>
            <a:fld id="{150DE5AE-854A-4B80-820C-1ACCD978BA3B}" type="datetimeFigureOut">
              <a:rPr lang="zh-CN" altLang="en-US" smtClean="0"/>
              <a:t>2022/1/3</a:t>
            </a:fld>
            <a:endParaRPr lang="zh-CN" altLang="en-US"/>
          </a:p>
        </p:txBody>
      </p:sp>
      <p:sp>
        <p:nvSpPr>
          <p:cNvPr id="5" name="页脚占位符 4">
            <a:extLst>
              <a:ext uri="{FF2B5EF4-FFF2-40B4-BE49-F238E27FC236}">
                <a16:creationId xmlns:a16="http://schemas.microsoft.com/office/drawing/2014/main" id="{56F85499-A261-4474-9E03-E51F7D1862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DFBFB9-0F9A-4F0A-A8F8-4F50AD6A08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14120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5FEA0-4A33-4BE3-89F3-B4340F61D5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6296AB-1A3F-4B10-B836-B50B182408F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C52684-B4A4-4BBC-9538-918CA59E317C}"/>
              </a:ext>
            </a:extLst>
          </p:cNvPr>
          <p:cNvSpPr>
            <a:spLocks noGrp="1"/>
          </p:cNvSpPr>
          <p:nvPr>
            <p:ph type="dt" sz="half" idx="10"/>
          </p:nvPr>
        </p:nvSpPr>
        <p:spPr/>
        <p:txBody>
          <a:bodyPr/>
          <a:lstStyle/>
          <a:p>
            <a:fld id="{150DE5AE-854A-4B80-820C-1ACCD978BA3B}" type="datetimeFigureOut">
              <a:rPr lang="zh-CN" altLang="en-US" smtClean="0"/>
              <a:t>2022/1/3</a:t>
            </a:fld>
            <a:endParaRPr lang="zh-CN" altLang="en-US"/>
          </a:p>
        </p:txBody>
      </p:sp>
      <p:sp>
        <p:nvSpPr>
          <p:cNvPr id="5" name="页脚占位符 4">
            <a:extLst>
              <a:ext uri="{FF2B5EF4-FFF2-40B4-BE49-F238E27FC236}">
                <a16:creationId xmlns:a16="http://schemas.microsoft.com/office/drawing/2014/main" id="{0D645D9C-6404-45A9-8CCE-E17B192DA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602A07-DE79-42BD-8EF9-DCC82A44F5B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64345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5330-6F96-4D78-99E9-FA66405D12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21C155-E575-4800-BAFB-5F71F7B2D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F4D310C-B163-4114-920D-0D147F3B76F1}"/>
              </a:ext>
            </a:extLst>
          </p:cNvPr>
          <p:cNvSpPr>
            <a:spLocks noGrp="1"/>
          </p:cNvSpPr>
          <p:nvPr>
            <p:ph type="dt" sz="half" idx="10"/>
          </p:nvPr>
        </p:nvSpPr>
        <p:spPr/>
        <p:txBody>
          <a:bodyPr/>
          <a:lstStyle/>
          <a:p>
            <a:fld id="{150DE5AE-854A-4B80-820C-1ACCD978BA3B}" type="datetimeFigureOut">
              <a:rPr lang="zh-CN" altLang="en-US" smtClean="0"/>
              <a:t>2022/1/3</a:t>
            </a:fld>
            <a:endParaRPr lang="zh-CN" altLang="en-US"/>
          </a:p>
        </p:txBody>
      </p:sp>
      <p:sp>
        <p:nvSpPr>
          <p:cNvPr id="5" name="页脚占位符 4">
            <a:extLst>
              <a:ext uri="{FF2B5EF4-FFF2-40B4-BE49-F238E27FC236}">
                <a16:creationId xmlns:a16="http://schemas.microsoft.com/office/drawing/2014/main" id="{5DD405AD-C38A-4FB6-B6BA-210B932EC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B81CF-3C9B-4ED8-B9D2-71DD4D2BEC1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45154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6E681-99D4-4511-8E18-A4F97CBFEA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FD7FF0-2731-4D0A-8C8A-23DB22701D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3F7587F-21F0-493F-A40A-5B8FD38730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3981B01-CBAA-4467-A55D-FA6165A3A2E2}"/>
              </a:ext>
            </a:extLst>
          </p:cNvPr>
          <p:cNvSpPr>
            <a:spLocks noGrp="1"/>
          </p:cNvSpPr>
          <p:nvPr>
            <p:ph type="dt" sz="half" idx="10"/>
          </p:nvPr>
        </p:nvSpPr>
        <p:spPr/>
        <p:txBody>
          <a:bodyPr/>
          <a:lstStyle/>
          <a:p>
            <a:fld id="{150DE5AE-854A-4B80-820C-1ACCD978BA3B}" type="datetimeFigureOut">
              <a:rPr lang="zh-CN" altLang="en-US" smtClean="0"/>
              <a:t>2022/1/3</a:t>
            </a:fld>
            <a:endParaRPr lang="zh-CN" altLang="en-US"/>
          </a:p>
        </p:txBody>
      </p:sp>
      <p:sp>
        <p:nvSpPr>
          <p:cNvPr id="6" name="页脚占位符 5">
            <a:extLst>
              <a:ext uri="{FF2B5EF4-FFF2-40B4-BE49-F238E27FC236}">
                <a16:creationId xmlns:a16="http://schemas.microsoft.com/office/drawing/2014/main" id="{4D554E01-E0EB-4C7B-A39B-E9499209A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FC5701-28F0-41AD-8DDD-1BC6D888061A}"/>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75824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E0A7F-9F0B-482C-8369-627CADEBF7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986BC7-4DBB-4AAB-9AE3-89F5FC4FA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A8D0ACD-6745-4387-B40A-236AFFE8F71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9320400-E156-49A6-A6D1-15D1B6E41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E3386D-C3B6-4BBB-ACAD-E57CE2CD9A0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AD9153-7876-478D-8C8A-739AB6A8F664}"/>
              </a:ext>
            </a:extLst>
          </p:cNvPr>
          <p:cNvSpPr>
            <a:spLocks noGrp="1"/>
          </p:cNvSpPr>
          <p:nvPr>
            <p:ph type="dt" sz="half" idx="10"/>
          </p:nvPr>
        </p:nvSpPr>
        <p:spPr/>
        <p:txBody>
          <a:bodyPr/>
          <a:lstStyle/>
          <a:p>
            <a:fld id="{150DE5AE-854A-4B80-820C-1ACCD978BA3B}" type="datetimeFigureOut">
              <a:rPr lang="zh-CN" altLang="en-US" smtClean="0"/>
              <a:t>2022/1/3</a:t>
            </a:fld>
            <a:endParaRPr lang="zh-CN" altLang="en-US"/>
          </a:p>
        </p:txBody>
      </p:sp>
      <p:sp>
        <p:nvSpPr>
          <p:cNvPr id="8" name="页脚占位符 7">
            <a:extLst>
              <a:ext uri="{FF2B5EF4-FFF2-40B4-BE49-F238E27FC236}">
                <a16:creationId xmlns:a16="http://schemas.microsoft.com/office/drawing/2014/main" id="{61C07020-A502-4C0B-8EFE-6390595E18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D2CABBB-8404-4188-9CDF-FC208BF67F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64824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CCE42-A7E3-40C3-94B5-3BCA9DF161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6DC7E8-72D1-4F1D-B558-5869D016FDEA}"/>
              </a:ext>
            </a:extLst>
          </p:cNvPr>
          <p:cNvSpPr>
            <a:spLocks noGrp="1"/>
          </p:cNvSpPr>
          <p:nvPr>
            <p:ph type="dt" sz="half" idx="10"/>
          </p:nvPr>
        </p:nvSpPr>
        <p:spPr/>
        <p:txBody>
          <a:bodyPr/>
          <a:lstStyle/>
          <a:p>
            <a:fld id="{150DE5AE-854A-4B80-820C-1ACCD978BA3B}" type="datetimeFigureOut">
              <a:rPr lang="zh-CN" altLang="en-US" smtClean="0"/>
              <a:t>2022/1/3</a:t>
            </a:fld>
            <a:endParaRPr lang="zh-CN" altLang="en-US"/>
          </a:p>
        </p:txBody>
      </p:sp>
      <p:sp>
        <p:nvSpPr>
          <p:cNvPr id="4" name="页脚占位符 3">
            <a:extLst>
              <a:ext uri="{FF2B5EF4-FFF2-40B4-BE49-F238E27FC236}">
                <a16:creationId xmlns:a16="http://schemas.microsoft.com/office/drawing/2014/main" id="{FC28638B-2AF9-4E11-AA01-B61113FC1C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77B12E-7CFA-4BB8-AC50-6A9F6E15A013}"/>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57712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8C682-4B4B-48DF-8FE7-CD888712DB84}"/>
              </a:ext>
            </a:extLst>
          </p:cNvPr>
          <p:cNvSpPr>
            <a:spLocks noGrp="1"/>
          </p:cNvSpPr>
          <p:nvPr>
            <p:ph type="dt" sz="half" idx="10"/>
          </p:nvPr>
        </p:nvSpPr>
        <p:spPr/>
        <p:txBody>
          <a:bodyPr/>
          <a:lstStyle/>
          <a:p>
            <a:fld id="{150DE5AE-854A-4B80-820C-1ACCD978BA3B}" type="datetimeFigureOut">
              <a:rPr lang="zh-CN" altLang="en-US" smtClean="0"/>
              <a:t>2022/1/3</a:t>
            </a:fld>
            <a:endParaRPr lang="zh-CN" altLang="en-US"/>
          </a:p>
        </p:txBody>
      </p:sp>
      <p:sp>
        <p:nvSpPr>
          <p:cNvPr id="3" name="页脚占位符 2">
            <a:extLst>
              <a:ext uri="{FF2B5EF4-FFF2-40B4-BE49-F238E27FC236}">
                <a16:creationId xmlns:a16="http://schemas.microsoft.com/office/drawing/2014/main" id="{DC9E3613-D0CE-45AF-A0F7-23BA3DECD1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1C6DA6-4502-4DAC-84EE-94BCC373C8DF}"/>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32980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06E28-5093-4FAB-A67B-0AAC04F584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FDAC90-0F2B-4C7D-AB74-1ED4EECA7A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1E8F660-1BD4-42FB-A309-C9A4EAA34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CEB166-9FC3-466E-B1F4-7263935D92B0}"/>
              </a:ext>
            </a:extLst>
          </p:cNvPr>
          <p:cNvSpPr>
            <a:spLocks noGrp="1"/>
          </p:cNvSpPr>
          <p:nvPr>
            <p:ph type="dt" sz="half" idx="10"/>
          </p:nvPr>
        </p:nvSpPr>
        <p:spPr/>
        <p:txBody>
          <a:bodyPr/>
          <a:lstStyle/>
          <a:p>
            <a:fld id="{150DE5AE-854A-4B80-820C-1ACCD978BA3B}" type="datetimeFigureOut">
              <a:rPr lang="zh-CN" altLang="en-US" smtClean="0"/>
              <a:t>2022/1/3</a:t>
            </a:fld>
            <a:endParaRPr lang="zh-CN" altLang="en-US"/>
          </a:p>
        </p:txBody>
      </p:sp>
      <p:sp>
        <p:nvSpPr>
          <p:cNvPr id="6" name="页脚占位符 5">
            <a:extLst>
              <a:ext uri="{FF2B5EF4-FFF2-40B4-BE49-F238E27FC236}">
                <a16:creationId xmlns:a16="http://schemas.microsoft.com/office/drawing/2014/main" id="{6292812B-FBE9-4E44-BD4A-458DA1061E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E5AED4-2B10-442D-B955-51528A992C5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0590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16C5A-5BE0-4F91-8729-26C326C050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792FB6-1B91-462F-B91F-9FD3A0418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478DE-7362-4F0C-BE80-A4F885A11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A7690B-15F5-4DD2-88D6-3C33B7525BB0}"/>
              </a:ext>
            </a:extLst>
          </p:cNvPr>
          <p:cNvSpPr>
            <a:spLocks noGrp="1"/>
          </p:cNvSpPr>
          <p:nvPr>
            <p:ph type="dt" sz="half" idx="10"/>
          </p:nvPr>
        </p:nvSpPr>
        <p:spPr/>
        <p:txBody>
          <a:bodyPr/>
          <a:lstStyle/>
          <a:p>
            <a:fld id="{150DE5AE-854A-4B80-820C-1ACCD978BA3B}" type="datetimeFigureOut">
              <a:rPr lang="zh-CN" altLang="en-US" smtClean="0"/>
              <a:t>2022/1/3</a:t>
            </a:fld>
            <a:endParaRPr lang="zh-CN" altLang="en-US"/>
          </a:p>
        </p:txBody>
      </p:sp>
      <p:sp>
        <p:nvSpPr>
          <p:cNvPr id="6" name="页脚占位符 5">
            <a:extLst>
              <a:ext uri="{FF2B5EF4-FFF2-40B4-BE49-F238E27FC236}">
                <a16:creationId xmlns:a16="http://schemas.microsoft.com/office/drawing/2014/main" id="{0581376F-C838-4EC9-871C-0FC3ACE825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7CB226-1A53-47BD-A2B6-75BF1276FFC6}"/>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6633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903B0-3A3F-45FD-8919-0CE1F6FE4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2A3680-C466-46B5-9576-1CBDF023C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25051C-C117-4522-B3B3-7A332F0C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t>2022/1/3</a:t>
            </a:fld>
            <a:endParaRPr lang="zh-CN" altLang="en-US"/>
          </a:p>
        </p:txBody>
      </p:sp>
      <p:sp>
        <p:nvSpPr>
          <p:cNvPr id="5" name="页脚占位符 4">
            <a:extLst>
              <a:ext uri="{FF2B5EF4-FFF2-40B4-BE49-F238E27FC236}">
                <a16:creationId xmlns:a16="http://schemas.microsoft.com/office/drawing/2014/main" id="{81E4D47F-AE7F-4BB8-9820-DBD53F1DA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87AEAB-85AC-4B60-BB11-E2BA05ED8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102792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8.svg"/><Relationship Id="rId9"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2218" y="2130856"/>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4966" y="4615171"/>
            <a:ext cx="623999" cy="518142"/>
          </a:xfrm>
          <a:prstGeom prst="rect">
            <a:avLst/>
          </a:prstGeom>
          <a:effectLst>
            <a:glow rad="12700">
              <a:schemeClr val="bg1">
                <a:alpha val="41000"/>
              </a:schemeClr>
            </a:glow>
          </a:effectLst>
        </p:spPr>
      </p:pic>
      <p:sp>
        <p:nvSpPr>
          <p:cNvPr id="11" name="矩形 10">
            <a:extLst>
              <a:ext uri="{FF2B5EF4-FFF2-40B4-BE49-F238E27FC236}">
                <a16:creationId xmlns:a16="http://schemas.microsoft.com/office/drawing/2014/main" id="{0880DD2B-AD4B-4232-845E-4A9C30DE8F64}"/>
              </a:ext>
            </a:extLst>
          </p:cNvPr>
          <p:cNvSpPr/>
          <p:nvPr/>
        </p:nvSpPr>
        <p:spPr>
          <a:xfrm>
            <a:off x="6778975" y="1392996"/>
            <a:ext cx="4761716" cy="4141530"/>
          </a:xfrm>
          <a:prstGeom prst="rect">
            <a:avLst/>
          </a:prstGeom>
          <a:noFill/>
          <a:ln w="63500">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20" name="矩形 19">
            <a:extLst>
              <a:ext uri="{FF2B5EF4-FFF2-40B4-BE49-F238E27FC236}">
                <a16:creationId xmlns:a16="http://schemas.microsoft.com/office/drawing/2014/main" id="{C0BC3B4D-DE95-4660-8889-F39AB20F4DBD}"/>
              </a:ext>
            </a:extLst>
          </p:cNvPr>
          <p:cNvSpPr/>
          <p:nvPr/>
        </p:nvSpPr>
        <p:spPr>
          <a:xfrm>
            <a:off x="-44848" y="2379133"/>
            <a:ext cx="7148053" cy="2413000"/>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2853350" y="2814360"/>
            <a:ext cx="5919550" cy="470257"/>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bg1"/>
                </a:solidFill>
                <a:effectLst/>
                <a:uLnTx/>
                <a:uFillTx/>
                <a:latin typeface="微软雅黑"/>
                <a:ea typeface="微软雅黑"/>
                <a:cs typeface="+mn-cs"/>
              </a:rPr>
              <a:t>智能合约漏洞检测技术研究</a:t>
            </a:r>
          </a:p>
        </p:txBody>
      </p:sp>
      <p:pic>
        <p:nvPicPr>
          <p:cNvPr id="4" name="图形 3">
            <a:extLst>
              <a:ext uri="{FF2B5EF4-FFF2-40B4-BE49-F238E27FC236}">
                <a16:creationId xmlns:a16="http://schemas.microsoft.com/office/drawing/2014/main" id="{AAFF26B0-F06D-4E12-ABB4-48CD8800DC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792" y="3009722"/>
            <a:ext cx="1387140" cy="1151822"/>
          </a:xfrm>
          <a:prstGeom prst="rect">
            <a:avLst/>
          </a:prstGeom>
          <a:effectLst>
            <a:glow rad="12700">
              <a:schemeClr val="bg1">
                <a:alpha val="41000"/>
              </a:schemeClr>
            </a:glow>
          </a:effectLst>
        </p:spPr>
      </p:pic>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85400" y="293382"/>
            <a:ext cx="1508654" cy="529352"/>
          </a:xfrm>
          <a:prstGeom prst="rect">
            <a:avLst/>
          </a:prstGeom>
        </p:spPr>
      </p:pic>
      <p:grpSp>
        <p:nvGrpSpPr>
          <p:cNvPr id="94" name="组合 93">
            <a:extLst>
              <a:ext uri="{FF2B5EF4-FFF2-40B4-BE49-F238E27FC236}">
                <a16:creationId xmlns:a16="http://schemas.microsoft.com/office/drawing/2014/main" id="{74AAB1E3-E9AA-482C-BC5B-5BA03F02F9EE}"/>
              </a:ext>
            </a:extLst>
          </p:cNvPr>
          <p:cNvGrpSpPr/>
          <p:nvPr/>
        </p:nvGrpSpPr>
        <p:grpSpPr>
          <a:xfrm>
            <a:off x="2906893" y="3848049"/>
            <a:ext cx="2204454" cy="499568"/>
            <a:chOff x="697830" y="4447520"/>
            <a:chExt cx="4342067" cy="499568"/>
          </a:xfrm>
        </p:grpSpPr>
        <p:sp>
          <p:nvSpPr>
            <p:cNvPr id="18" name="矩形: 圆角 17">
              <a:extLst>
                <a:ext uri="{FF2B5EF4-FFF2-40B4-BE49-F238E27FC236}">
                  <a16:creationId xmlns:a16="http://schemas.microsoft.com/office/drawing/2014/main" id="{ECCA80A5-3D6E-48F5-B670-5ED8EAE71F9E}"/>
                </a:ext>
              </a:extLst>
            </p:cNvPr>
            <p:cNvSpPr/>
            <p:nvPr/>
          </p:nvSpPr>
          <p:spPr>
            <a:xfrm>
              <a:off x="697830" y="4447520"/>
              <a:ext cx="4342067" cy="499568"/>
            </a:xfrm>
            <a:prstGeom prst="roundRect">
              <a:avLst>
                <a:gd name="adj" fmla="val 50000"/>
              </a:avLst>
            </a:prstGeom>
            <a:solidFill>
              <a:srgbClr val="141B7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文本框 18">
              <a:extLst>
                <a:ext uri="{FF2B5EF4-FFF2-40B4-BE49-F238E27FC236}">
                  <a16:creationId xmlns:a16="http://schemas.microsoft.com/office/drawing/2014/main" id="{2E50AF1E-6827-451A-909D-87A84C1EA21C}"/>
                </a:ext>
              </a:extLst>
            </p:cNvPr>
            <p:cNvSpPr txBox="1"/>
            <p:nvPr/>
          </p:nvSpPr>
          <p:spPr>
            <a:xfrm>
              <a:off x="794082" y="4529629"/>
              <a:ext cx="40230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汇报人：李粤海</a:t>
              </a:r>
            </a:p>
          </p:txBody>
        </p:sp>
      </p:grpSp>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1858" y="1768270"/>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1857" y="5097825"/>
            <a:ext cx="623999" cy="518142"/>
          </a:xfrm>
          <a:prstGeom prst="rect">
            <a:avLst/>
          </a:prstGeom>
          <a:effectLst>
            <a:glow rad="12700">
              <a:schemeClr val="bg1">
                <a:alpha val="41000"/>
              </a:schemeClr>
            </a:glow>
          </a:effectLst>
        </p:spPr>
      </p:pic>
      <p:pic>
        <p:nvPicPr>
          <p:cNvPr id="21" name="图形 20">
            <a:extLst>
              <a:ext uri="{FF2B5EF4-FFF2-40B4-BE49-F238E27FC236}">
                <a16:creationId xmlns:a16="http://schemas.microsoft.com/office/drawing/2014/main" id="{72133DB7-83E6-4F86-A86D-68528E5FAC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0642" y="1125928"/>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4966" y="5620170"/>
            <a:ext cx="623999" cy="518142"/>
          </a:xfrm>
          <a:prstGeom prst="rect">
            <a:avLst/>
          </a:prstGeom>
          <a:effectLst>
            <a:glow rad="12700">
              <a:schemeClr val="bg1">
                <a:alpha val="41000"/>
              </a:schemeClr>
            </a:glow>
          </a:effectLst>
        </p:spPr>
      </p:pic>
      <p:sp>
        <p:nvSpPr>
          <p:cNvPr id="25" name="文本框 24">
            <a:extLst>
              <a:ext uri="{FF2B5EF4-FFF2-40B4-BE49-F238E27FC236}">
                <a16:creationId xmlns:a16="http://schemas.microsoft.com/office/drawing/2014/main" id="{E3FECFCA-7D80-4796-9562-DE7780060511}"/>
              </a:ext>
            </a:extLst>
          </p:cNvPr>
          <p:cNvSpPr txBox="1"/>
          <p:nvPr/>
        </p:nvSpPr>
        <p:spPr>
          <a:xfrm>
            <a:off x="7527126" y="1917080"/>
            <a:ext cx="3774974" cy="369332"/>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p>
        </p:txBody>
      </p:sp>
      <p:pic>
        <p:nvPicPr>
          <p:cNvPr id="26" name="图片 25">
            <a:extLst>
              <a:ext uri="{FF2B5EF4-FFF2-40B4-BE49-F238E27FC236}">
                <a16:creationId xmlns:a16="http://schemas.microsoft.com/office/drawing/2014/main" id="{0866DE6B-D410-4D6C-84E0-C63D6D54D6EC}"/>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427435" y="2389927"/>
            <a:ext cx="3698223" cy="2413000"/>
          </a:xfrm>
          <a:prstGeom prst="rect">
            <a:avLst/>
          </a:prstGeom>
        </p:spPr>
      </p:pic>
    </p:spTree>
    <p:extLst>
      <p:ext uri="{BB962C8B-B14F-4D97-AF65-F5344CB8AC3E}">
        <p14:creationId xmlns:p14="http://schemas.microsoft.com/office/powerpoint/2010/main" val="122448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94"/>
                                        </p:tgtEl>
                                        <p:attrNameLst>
                                          <p:attrName>style.visibility</p:attrName>
                                        </p:attrNameLst>
                                      </p:cBhvr>
                                      <p:to>
                                        <p:strVal val="visible"/>
                                      </p:to>
                                    </p:set>
                                    <p:animEffect transition="in" filter="fade">
                                      <p:cBhvr>
                                        <p:cTn id="14" dur="500"/>
                                        <p:tgtEl>
                                          <p:spTgt spid="94"/>
                                        </p:tgtEl>
                                      </p:cBhvr>
                                    </p:animEffect>
                                  </p:childTnLst>
                                </p:cTn>
                              </p:par>
                              <p:par>
                                <p:cTn id="15" presetID="22" presetClass="entr" presetSubtype="8" fill="hold" grpId="0" nodeType="withEffect" nodePh="1">
                                  <p:stCondLst>
                                    <p:cond delay="0"/>
                                  </p:stCondLst>
                                  <p:endCondLst>
                                    <p:cond evt="begin" delay="0">
                                      <p:tn val="15"/>
                                    </p:cond>
                                  </p:end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17"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常见漏洞</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检测手段</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B75E453F-5562-4B63-BFEB-6D7D05330AA2}"/>
              </a:ext>
            </a:extLst>
          </p:cNvPr>
          <p:cNvSpPr txBox="1"/>
          <p:nvPr/>
        </p:nvSpPr>
        <p:spPr>
          <a:xfrm>
            <a:off x="4659302" y="951876"/>
            <a:ext cx="3780148" cy="583493"/>
          </a:xfrm>
          <a:prstGeom prst="rect">
            <a:avLst/>
          </a:prstGeom>
          <a:noFill/>
        </p:spPr>
        <p:txBody>
          <a:bodyPr wrap="square" rtlCol="0">
            <a:spAutoFit/>
          </a:bodyPr>
          <a:lstStyle/>
          <a:p>
            <a:pPr lvl="1" algn="just">
              <a:lnSpc>
                <a:spcPct val="150000"/>
              </a:lnSpc>
            </a:pPr>
            <a:r>
              <a:rPr lang="zh-CN" altLang="en-US" sz="2400" kern="100" dirty="0">
                <a:latin typeface="+mn-ea"/>
                <a:cs typeface="Times New Roman Regular"/>
              </a:rPr>
              <a:t>依赖</a:t>
            </a:r>
            <a:r>
              <a:rPr lang="zh-CN" altLang="zh-CN" sz="2400" kern="100" dirty="0">
                <a:effectLst/>
                <a:latin typeface="+mn-ea"/>
                <a:cs typeface="Times New Roman Regular"/>
              </a:rPr>
              <a:t>攻击</a:t>
            </a:r>
            <a:endParaRPr lang="zh-CN" altLang="zh-CN" sz="2400" kern="100" dirty="0">
              <a:effectLst/>
              <a:latin typeface="+mn-ea"/>
            </a:endParaRPr>
          </a:p>
        </p:txBody>
      </p:sp>
      <p:sp>
        <p:nvSpPr>
          <p:cNvPr id="3" name="文本框 2">
            <a:extLst>
              <a:ext uri="{FF2B5EF4-FFF2-40B4-BE49-F238E27FC236}">
                <a16:creationId xmlns:a16="http://schemas.microsoft.com/office/drawing/2014/main" id="{E825E0B7-4AA3-429E-BCA6-585712B01B52}"/>
              </a:ext>
            </a:extLst>
          </p:cNvPr>
          <p:cNvSpPr txBox="1"/>
          <p:nvPr/>
        </p:nvSpPr>
        <p:spPr>
          <a:xfrm>
            <a:off x="910512" y="2084523"/>
            <a:ext cx="10143241" cy="33637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由于区块链中的一些属性可以由矿工控制，比如交易的顺序、区块生成的时间等，因此如果合约中使用了这些参数就有可能遭到矿工的攻击。</a:t>
            </a:r>
            <a:endParaRPr lang="en-US" altLang="zh-CN" sz="18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仿宋"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时间戳依赖攻击：</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合约中通过时间戳来生成随机种子，由于矿工有权在一定区间内设置区块时间戳，这就有可能让他们找到有利的时间戳</a:t>
            </a:r>
            <a:endParaRPr lang="en-US" altLang="zh-CN" sz="18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仿宋"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kern="100" dirty="0">
                <a:latin typeface="Times New Roman" panose="02020603050405020304" pitchFamily="18" charset="0"/>
                <a:ea typeface="仿宋" panose="02010609060101010101" pitchFamily="49" charset="-122"/>
                <a:cs typeface="Times New Roman" panose="02020603050405020304" pitchFamily="18" charset="0"/>
              </a:rPr>
              <a:t>交易顺序依赖攻击：</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矿工可以根据</a:t>
            </a:r>
            <a:r>
              <a:rPr lang="en-US" altLang="zh-CN" sz="1800" kern="100" dirty="0">
                <a:effectLst/>
                <a:latin typeface="Times New Roman" panose="02020603050405020304" pitchFamily="18" charset="0"/>
                <a:ea typeface="仿宋" panose="02010609060101010101" pitchFamily="49" charset="-122"/>
              </a:rPr>
              <a:t>gas</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的价格决定交易的打包顺序，通过监控交易池，攻击者就可以创造更高</a:t>
            </a:r>
            <a:r>
              <a:rPr lang="en-US" altLang="zh-CN" sz="1800" kern="100" dirty="0">
                <a:effectLst/>
                <a:latin typeface="Times New Roman" panose="02020603050405020304" pitchFamily="18" charset="0"/>
                <a:ea typeface="仿宋" panose="02010609060101010101" pitchFamily="49" charset="-122"/>
              </a:rPr>
              <a:t>gas</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的价格使得自己的交易具有处理优先权</a:t>
            </a:r>
            <a:endParaRPr lang="en-US" altLang="zh-CN" kern="100" dirty="0">
              <a:latin typeface="Times New Roman" panose="02020603050405020304" pitchFamily="18" charset="0"/>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0742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常见漏洞</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检测手段</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FA8EA26A-954E-4E80-A154-25466BB407F0}"/>
              </a:ext>
            </a:extLst>
          </p:cNvPr>
          <p:cNvSpPr txBox="1"/>
          <p:nvPr/>
        </p:nvSpPr>
        <p:spPr>
          <a:xfrm>
            <a:off x="4092059" y="715714"/>
            <a:ext cx="3780148" cy="583493"/>
          </a:xfrm>
          <a:prstGeom prst="rect">
            <a:avLst/>
          </a:prstGeom>
          <a:noFill/>
        </p:spPr>
        <p:txBody>
          <a:bodyPr wrap="square" rtlCol="0">
            <a:spAutoFit/>
          </a:bodyPr>
          <a:lstStyle/>
          <a:p>
            <a:pPr lvl="1" algn="just">
              <a:lnSpc>
                <a:spcPct val="150000"/>
              </a:lnSpc>
            </a:pPr>
            <a:r>
              <a:rPr lang="zh-CN" altLang="en-US" sz="2400" kern="100" dirty="0">
                <a:latin typeface="+mn-ea"/>
                <a:cs typeface="Times New Roman Regular"/>
              </a:rPr>
              <a:t>任意存储写入攻击</a:t>
            </a:r>
            <a:endParaRPr lang="zh-CN" altLang="zh-CN" sz="2400" kern="100" dirty="0">
              <a:effectLst/>
              <a:latin typeface="+mn-ea"/>
            </a:endParaRPr>
          </a:p>
        </p:txBody>
      </p:sp>
      <p:sp>
        <p:nvSpPr>
          <p:cNvPr id="3" name="文本框 2">
            <a:extLst>
              <a:ext uri="{FF2B5EF4-FFF2-40B4-BE49-F238E27FC236}">
                <a16:creationId xmlns:a16="http://schemas.microsoft.com/office/drawing/2014/main" id="{AFFBB542-9408-44ED-B247-A2BCAAAB0A57}"/>
              </a:ext>
            </a:extLst>
          </p:cNvPr>
          <p:cNvSpPr txBox="1"/>
          <p:nvPr/>
        </p:nvSpPr>
        <p:spPr>
          <a:xfrm>
            <a:off x="473661" y="1680791"/>
            <a:ext cx="5033913" cy="5078313"/>
          </a:xfrm>
          <a:prstGeom prst="rect">
            <a:avLst/>
          </a:prstGeom>
          <a:noFill/>
        </p:spPr>
        <p:txBody>
          <a:bodyPr wrap="square" rtlCol="0">
            <a:spAutoFit/>
          </a:bodyPr>
          <a:lstStyle/>
          <a:p>
            <a:r>
              <a:rPr lang="zh-CN" altLang="zh-CN" sz="1800" kern="100" dirty="0">
                <a:effectLst/>
                <a:latin typeface="Times New Roman Regular"/>
                <a:ea typeface="仿宋" panose="02010609060101010101" pitchFamily="49" charset="-122"/>
                <a:cs typeface="Times New Roman Regular"/>
              </a:rPr>
              <a:t>如果一个合约中使用了动态数据结构，而未对该数据结构的索引值进行正确的限制的话，就有可能会发生任意存储写入漏洞</a:t>
            </a:r>
            <a:r>
              <a:rPr lang="zh-CN" altLang="en-US" sz="1800" kern="100" dirty="0">
                <a:effectLst/>
                <a:latin typeface="Times New Roman Regular"/>
                <a:ea typeface="仿宋" panose="02010609060101010101" pitchFamily="49" charset="-122"/>
                <a:cs typeface="Times New Roman Regular"/>
              </a:rPr>
              <a:t>。</a:t>
            </a:r>
            <a:endParaRPr lang="en-US" altLang="zh-CN" sz="1800" kern="100" dirty="0">
              <a:effectLst/>
              <a:latin typeface="Times New Roman Regular"/>
              <a:ea typeface="仿宋" panose="02010609060101010101" pitchFamily="49" charset="-122"/>
              <a:cs typeface="Times New Roman Regular"/>
            </a:endParaRPr>
          </a:p>
          <a:p>
            <a:endParaRPr lang="zh-CN" altLang="zh-CN" sz="1800" kern="100" dirty="0">
              <a:effectLst/>
              <a:latin typeface="Times New Roman" panose="02020603050405020304" pitchFamily="18" charset="0"/>
              <a:ea typeface="仿宋" panose="02010609060101010101" pitchFamily="49" charset="-122"/>
            </a:endParaRPr>
          </a:p>
          <a:p>
            <a:r>
              <a:rPr lang="zh-CN" altLang="zh-CN" sz="1800" kern="100" dirty="0">
                <a:effectLst/>
                <a:latin typeface="Times New Roman Regular"/>
                <a:ea typeface="仿宋" panose="02010609060101010101" pitchFamily="49" charset="-122"/>
                <a:cs typeface="Times New Roman Regular"/>
              </a:rPr>
              <a:t>如图</a:t>
            </a:r>
            <a:r>
              <a:rPr lang="en-US" altLang="zh-CN" sz="1800" kern="100" dirty="0">
                <a:effectLst/>
                <a:latin typeface="Times New Roman Regular"/>
                <a:ea typeface="仿宋" panose="02010609060101010101" pitchFamily="49" charset="-122"/>
              </a:rPr>
              <a:t>4</a:t>
            </a:r>
            <a:r>
              <a:rPr lang="zh-CN" altLang="zh-CN" sz="1800" kern="100" dirty="0">
                <a:effectLst/>
                <a:latin typeface="Times New Roman Regular"/>
                <a:ea typeface="仿宋" panose="02010609060101010101" pitchFamily="49" charset="-122"/>
                <a:cs typeface="Times New Roman Regular"/>
              </a:rPr>
              <a:t>所示，首先在</a:t>
            </a:r>
            <a:r>
              <a:rPr lang="en-US" altLang="zh-CN" sz="1800" kern="100" dirty="0" err="1">
                <a:effectLst/>
                <a:latin typeface="Times New Roman Regular"/>
                <a:ea typeface="仿宋" panose="02010609060101010101" pitchFamily="49" charset="-122"/>
              </a:rPr>
              <a:t>PopBonusCode</a:t>
            </a:r>
            <a:r>
              <a:rPr lang="zh-CN" altLang="zh-CN" sz="1800" kern="100" dirty="0">
                <a:effectLst/>
                <a:latin typeface="Times New Roman Regular"/>
                <a:ea typeface="仿宋" panose="02010609060101010101" pitchFamily="49" charset="-122"/>
                <a:cs typeface="Times New Roman Regular"/>
              </a:rPr>
              <a:t>函数中会发生整数下溢，使得</a:t>
            </a:r>
            <a:r>
              <a:rPr lang="en-US" altLang="zh-CN" sz="1800" kern="100" dirty="0" err="1">
                <a:effectLst/>
                <a:latin typeface="Times New Roman Regular"/>
                <a:ea typeface="仿宋" panose="02010609060101010101" pitchFamily="49" charset="-122"/>
              </a:rPr>
              <a:t>bonusCode</a:t>
            </a:r>
            <a:r>
              <a:rPr lang="zh-CN" altLang="zh-CN" sz="1800" kern="100" dirty="0">
                <a:effectLst/>
                <a:latin typeface="Times New Roman Regular"/>
                <a:ea typeface="仿宋" panose="02010609060101010101" pitchFamily="49" charset="-122"/>
                <a:cs typeface="Times New Roman Regular"/>
              </a:rPr>
              <a:t>动态数组的长度变为</a:t>
            </a:r>
            <a:r>
              <a:rPr lang="en-US" altLang="zh-CN" sz="1800" kern="100" dirty="0">
                <a:effectLst/>
                <a:latin typeface="Times New Roman Regular"/>
                <a:ea typeface="仿宋" panose="02010609060101010101" pitchFamily="49" charset="-122"/>
              </a:rPr>
              <a:t>2^256-1</a:t>
            </a:r>
            <a:r>
              <a:rPr lang="zh-CN" altLang="zh-CN" sz="1800" kern="100" dirty="0">
                <a:effectLst/>
                <a:latin typeface="Times New Roman Regular"/>
                <a:ea typeface="仿宋" panose="02010609060101010101" pitchFamily="49" charset="-122"/>
                <a:cs typeface="Times New Roman Regular"/>
              </a:rPr>
              <a:t>。根据</a:t>
            </a:r>
            <a:r>
              <a:rPr lang="en-US" altLang="zh-CN" sz="1800" kern="100" dirty="0" err="1">
                <a:effectLst/>
                <a:latin typeface="Times New Roman Regular"/>
                <a:ea typeface="仿宋" panose="02010609060101010101" pitchFamily="49" charset="-122"/>
              </a:rPr>
              <a:t>evm</a:t>
            </a:r>
            <a:r>
              <a:rPr lang="zh-CN" altLang="zh-CN" sz="1800" kern="100" dirty="0">
                <a:effectLst/>
                <a:latin typeface="Times New Roman Regular"/>
                <a:ea typeface="仿宋" panose="02010609060101010101" pitchFamily="49" charset="-122"/>
                <a:cs typeface="Times New Roman Regular"/>
              </a:rPr>
              <a:t>的存储策略，对象和具体的值存储的地址存在一个哈希映射关系。例如，</a:t>
            </a:r>
            <a:r>
              <a:rPr lang="en-US" altLang="zh-CN" sz="1800" kern="100" dirty="0" err="1">
                <a:effectLst/>
                <a:latin typeface="Times New Roman Regular"/>
                <a:ea typeface="仿宋" panose="02010609060101010101" pitchFamily="49" charset="-122"/>
              </a:rPr>
              <a:t>bonusCode</a:t>
            </a:r>
            <a:r>
              <a:rPr lang="zh-CN" altLang="zh-CN" sz="1800" kern="100" dirty="0">
                <a:effectLst/>
                <a:latin typeface="Times New Roman Regular"/>
                <a:ea typeface="仿宋" panose="02010609060101010101" pitchFamily="49" charset="-122"/>
                <a:cs typeface="Times New Roman Regular"/>
              </a:rPr>
              <a:t>数组的长度存储在</a:t>
            </a:r>
            <a:r>
              <a:rPr lang="en-US" altLang="zh-CN" sz="1800" kern="100" dirty="0">
                <a:effectLst/>
                <a:latin typeface="Times New Roman Regular"/>
                <a:ea typeface="仿宋" panose="02010609060101010101" pitchFamily="49" charset="-122"/>
              </a:rPr>
              <a:t>0</a:t>
            </a:r>
            <a:r>
              <a:rPr lang="zh-CN" altLang="zh-CN" sz="1800" kern="100" dirty="0">
                <a:effectLst/>
                <a:latin typeface="Times New Roman Regular"/>
                <a:ea typeface="仿宋" panose="02010609060101010101" pitchFamily="49" charset="-122"/>
                <a:cs typeface="Times New Roman Regular"/>
              </a:rPr>
              <a:t>号位置，它的值则存储在</a:t>
            </a:r>
            <a:r>
              <a:rPr lang="en-US" altLang="zh-CN" sz="1800" kern="100" dirty="0">
                <a:effectLst/>
                <a:latin typeface="Times New Roman Regular"/>
                <a:ea typeface="仿宋" panose="02010609060101010101" pitchFamily="49" charset="-122"/>
              </a:rPr>
              <a:t>keccak256(0x0)</a:t>
            </a:r>
            <a:r>
              <a:rPr lang="zh-CN" altLang="zh-CN" sz="1800" kern="100" dirty="0">
                <a:effectLst/>
                <a:latin typeface="Times New Roman Regular"/>
                <a:ea typeface="仿宋" panose="02010609060101010101" pitchFamily="49" charset="-122"/>
                <a:cs typeface="Times New Roman Regular"/>
              </a:rPr>
              <a:t>的位置，同理</a:t>
            </a:r>
            <a:r>
              <a:rPr lang="en-US" altLang="zh-CN" sz="1800" kern="100" dirty="0">
                <a:effectLst/>
                <a:latin typeface="Times New Roman Regular"/>
                <a:ea typeface="仿宋" panose="02010609060101010101" pitchFamily="49" charset="-122"/>
              </a:rPr>
              <a:t>owner</a:t>
            </a:r>
            <a:r>
              <a:rPr lang="zh-CN" altLang="zh-CN" sz="1800" kern="100" dirty="0">
                <a:effectLst/>
                <a:latin typeface="Times New Roman Regular"/>
                <a:ea typeface="仿宋" panose="02010609060101010101" pitchFamily="49" charset="-122"/>
                <a:cs typeface="Times New Roman Regular"/>
              </a:rPr>
              <a:t>对象存储在</a:t>
            </a:r>
            <a:r>
              <a:rPr lang="en-US" altLang="zh-CN" sz="1800" kern="100" dirty="0">
                <a:effectLst/>
                <a:latin typeface="Times New Roman Regular"/>
                <a:ea typeface="仿宋" panose="02010609060101010101" pitchFamily="49" charset="-122"/>
              </a:rPr>
              <a:t>1</a:t>
            </a:r>
            <a:r>
              <a:rPr lang="zh-CN" altLang="zh-CN" sz="1800" kern="100" dirty="0">
                <a:effectLst/>
                <a:latin typeface="Times New Roman Regular"/>
                <a:ea typeface="仿宋" panose="02010609060101010101" pitchFamily="49" charset="-122"/>
                <a:cs typeface="Times New Roman Regular"/>
              </a:rPr>
              <a:t>号位置，它的值则存储在</a:t>
            </a:r>
            <a:r>
              <a:rPr lang="en-US" altLang="zh-CN" sz="1800" kern="100" dirty="0">
                <a:effectLst/>
                <a:latin typeface="Times New Roman Regular"/>
                <a:ea typeface="仿宋" panose="02010609060101010101" pitchFamily="49" charset="-122"/>
              </a:rPr>
              <a:t>keccak256(0x1)</a:t>
            </a:r>
            <a:r>
              <a:rPr lang="zh-CN" altLang="zh-CN" sz="1800" kern="100" dirty="0">
                <a:effectLst/>
                <a:latin typeface="Times New Roman Regular"/>
                <a:ea typeface="仿宋" panose="02010609060101010101" pitchFamily="49" charset="-122"/>
                <a:cs typeface="Times New Roman Regular"/>
              </a:rPr>
              <a:t>的位置。由于</a:t>
            </a:r>
            <a:r>
              <a:rPr lang="en-US" altLang="zh-CN" sz="1800" kern="100" dirty="0" err="1">
                <a:effectLst/>
                <a:latin typeface="Times New Roman Regular"/>
                <a:ea typeface="仿宋" panose="02010609060101010101" pitchFamily="49" charset="-122"/>
              </a:rPr>
              <a:t>evm</a:t>
            </a:r>
            <a:r>
              <a:rPr lang="zh-CN" altLang="zh-CN" sz="1800" kern="100" dirty="0">
                <a:effectLst/>
                <a:latin typeface="Times New Roman Regular"/>
                <a:ea typeface="仿宋" panose="02010609060101010101" pitchFamily="49" charset="-122"/>
                <a:cs typeface="Times New Roman Regular"/>
              </a:rPr>
              <a:t>的地址最多到只有</a:t>
            </a:r>
            <a:r>
              <a:rPr lang="en-US" altLang="zh-CN" sz="1800" kern="100" dirty="0">
                <a:effectLst/>
                <a:latin typeface="Times New Roman Regular"/>
                <a:ea typeface="仿宋" panose="02010609060101010101" pitchFamily="49" charset="-122"/>
              </a:rPr>
              <a:t>2^256 – 1</a:t>
            </a:r>
            <a:r>
              <a:rPr lang="zh-CN" altLang="zh-CN" sz="1800" kern="100" dirty="0">
                <a:effectLst/>
                <a:latin typeface="Times New Roman Regular"/>
                <a:ea typeface="仿宋" panose="02010609060101010101" pitchFamily="49" charset="-122"/>
                <a:cs typeface="Times New Roman Regular"/>
              </a:rPr>
              <a:t>，而</a:t>
            </a:r>
            <a:r>
              <a:rPr lang="en-US" altLang="zh-CN" sz="1800" kern="100" dirty="0" err="1">
                <a:effectLst/>
                <a:latin typeface="Times New Roman Regular"/>
                <a:ea typeface="仿宋" panose="02010609060101010101" pitchFamily="49" charset="-122"/>
              </a:rPr>
              <a:t>bonusCode</a:t>
            </a:r>
            <a:r>
              <a:rPr lang="zh-CN" altLang="zh-CN" sz="1800" kern="100" dirty="0">
                <a:effectLst/>
                <a:latin typeface="Times New Roman Regular"/>
                <a:ea typeface="仿宋" panose="02010609060101010101" pitchFamily="49" charset="-122"/>
                <a:cs typeface="Times New Roman Regular"/>
              </a:rPr>
              <a:t>数组始址为</a:t>
            </a:r>
            <a:r>
              <a:rPr lang="en-US" altLang="zh-CN" sz="1800" kern="100" dirty="0">
                <a:effectLst/>
                <a:latin typeface="Times New Roman Regular"/>
                <a:ea typeface="仿宋" panose="02010609060101010101" pitchFamily="49" charset="-122"/>
              </a:rPr>
              <a:t>keccak256(0x0)</a:t>
            </a:r>
            <a:r>
              <a:rPr lang="zh-CN" altLang="zh-CN" sz="1800" kern="100" dirty="0">
                <a:effectLst/>
                <a:latin typeface="Times New Roman Regular"/>
                <a:ea typeface="仿宋" panose="02010609060101010101" pitchFamily="49" charset="-122"/>
                <a:cs typeface="Times New Roman Regular"/>
              </a:rPr>
              <a:t>，因此数组的第</a:t>
            </a:r>
            <a:r>
              <a:rPr lang="en-US" altLang="zh-CN" sz="1800" kern="100" dirty="0">
                <a:effectLst/>
                <a:latin typeface="Times New Roman Regular"/>
                <a:ea typeface="仿宋" panose="02010609060101010101" pitchFamily="49" charset="-122"/>
              </a:rPr>
              <a:t>2^256 – keccak256(0x0) + 1</a:t>
            </a:r>
            <a:r>
              <a:rPr lang="zh-CN" altLang="zh-CN" sz="1800" kern="100" dirty="0">
                <a:effectLst/>
                <a:latin typeface="Times New Roman Regular"/>
                <a:ea typeface="仿宋" panose="02010609060101010101" pitchFamily="49" charset="-122"/>
                <a:cs typeface="Times New Roman Regular"/>
              </a:rPr>
              <a:t>即可指向</a:t>
            </a:r>
            <a:r>
              <a:rPr lang="en-US" altLang="zh-CN" sz="1800" kern="100" dirty="0">
                <a:effectLst/>
                <a:latin typeface="Times New Roman Regular"/>
                <a:ea typeface="仿宋" panose="02010609060101010101" pitchFamily="49" charset="-122"/>
              </a:rPr>
              <a:t>owner</a:t>
            </a:r>
            <a:r>
              <a:rPr lang="zh-CN" altLang="zh-CN" sz="1800" kern="100" dirty="0">
                <a:effectLst/>
                <a:latin typeface="Times New Roman Regular"/>
                <a:ea typeface="仿宋" panose="02010609060101010101" pitchFamily="49" charset="-122"/>
                <a:cs typeface="Times New Roman Regular"/>
              </a:rPr>
              <a:t>对象的存储位置。因此，就可以通过</a:t>
            </a:r>
            <a:r>
              <a:rPr lang="en-US" altLang="zh-CN" sz="1800" kern="100" dirty="0" err="1">
                <a:effectLst/>
                <a:latin typeface="Times New Roman Regular"/>
                <a:ea typeface="仿宋" panose="02010609060101010101" pitchFamily="49" charset="-122"/>
              </a:rPr>
              <a:t>UpdateBonusCodeAt</a:t>
            </a:r>
            <a:r>
              <a:rPr lang="zh-CN" altLang="zh-CN" sz="1800" kern="100" dirty="0">
                <a:effectLst/>
                <a:latin typeface="Times New Roman Regular"/>
                <a:ea typeface="仿宋" panose="02010609060101010101" pitchFamily="49" charset="-122"/>
                <a:cs typeface="Times New Roman Regular"/>
              </a:rPr>
              <a:t>函数对</a:t>
            </a:r>
            <a:r>
              <a:rPr lang="en-US" altLang="zh-CN" sz="1800" kern="100" dirty="0">
                <a:effectLst/>
                <a:latin typeface="Times New Roman Regular"/>
                <a:ea typeface="仿宋" panose="02010609060101010101" pitchFamily="49" charset="-122"/>
              </a:rPr>
              <a:t>owner</a:t>
            </a:r>
            <a:r>
              <a:rPr lang="zh-CN" altLang="zh-CN" sz="1800" kern="100" dirty="0">
                <a:effectLst/>
                <a:latin typeface="Times New Roman Regular"/>
                <a:ea typeface="仿宋" panose="02010609060101010101" pitchFamily="49" charset="-122"/>
                <a:cs typeface="Times New Roman Regular"/>
              </a:rPr>
              <a:t>进行修改，从而实现权限的转换。</a:t>
            </a:r>
            <a:endParaRPr lang="zh-CN" altLang="zh-CN" sz="1800" kern="100" dirty="0">
              <a:effectLst/>
              <a:latin typeface="Times New Roman" panose="02020603050405020304" pitchFamily="18" charset="0"/>
              <a:ea typeface="仿宋" panose="02010609060101010101" pitchFamily="49" charset="-122"/>
            </a:endParaRPr>
          </a:p>
          <a:p>
            <a:endParaRPr lang="zh-CN" altLang="en-US" dirty="0"/>
          </a:p>
        </p:txBody>
      </p:sp>
      <p:pic>
        <p:nvPicPr>
          <p:cNvPr id="16" name="图片 15" descr="文本&#10;&#10;描述已自动生成">
            <a:extLst>
              <a:ext uri="{FF2B5EF4-FFF2-40B4-BE49-F238E27FC236}">
                <a16:creationId xmlns:a16="http://schemas.microsoft.com/office/drawing/2014/main" id="{772831CB-67DD-4685-B343-4CDE13DC2779}"/>
              </a:ext>
            </a:extLst>
          </p:cNvPr>
          <p:cNvPicPr>
            <a:picLocks noChangeAspect="1"/>
          </p:cNvPicPr>
          <p:nvPr/>
        </p:nvPicPr>
        <p:blipFill>
          <a:blip r:embed="rId5"/>
          <a:stretch>
            <a:fillRect/>
          </a:stretch>
        </p:blipFill>
        <p:spPr>
          <a:xfrm>
            <a:off x="6651505" y="1725105"/>
            <a:ext cx="4490977" cy="4136390"/>
          </a:xfrm>
          <a:prstGeom prst="rect">
            <a:avLst/>
          </a:prstGeom>
        </p:spPr>
      </p:pic>
      <p:sp>
        <p:nvSpPr>
          <p:cNvPr id="18" name="文本框 17">
            <a:extLst>
              <a:ext uri="{FF2B5EF4-FFF2-40B4-BE49-F238E27FC236}">
                <a16:creationId xmlns:a16="http://schemas.microsoft.com/office/drawing/2014/main" id="{A3F33B41-89A7-4F5D-B74F-40008F38D5FD}"/>
              </a:ext>
            </a:extLst>
          </p:cNvPr>
          <p:cNvSpPr txBox="1"/>
          <p:nvPr/>
        </p:nvSpPr>
        <p:spPr>
          <a:xfrm>
            <a:off x="5743281" y="5786675"/>
            <a:ext cx="6094428" cy="455253"/>
          </a:xfrm>
          <a:prstGeom prst="rect">
            <a:avLst/>
          </a:prstGeom>
          <a:noFill/>
        </p:spPr>
        <p:txBody>
          <a:bodyPr wrap="square">
            <a:spAutoFit/>
          </a:bodyPr>
          <a:lstStyle/>
          <a:p>
            <a:pPr indent="127000" algn="ctr">
              <a:lnSpc>
                <a:spcPct val="150000"/>
              </a:lnSpc>
            </a:pPr>
            <a:r>
              <a:rPr lang="zh-CN" altLang="zh-CN" sz="1800" kern="100" dirty="0">
                <a:effectLst/>
                <a:latin typeface="Times New Roman Regular"/>
                <a:ea typeface="仿宋" panose="02010609060101010101" pitchFamily="49" charset="-122"/>
                <a:cs typeface="Times New Roman Regular"/>
              </a:rPr>
              <a:t>图</a:t>
            </a:r>
            <a:r>
              <a:rPr lang="en-US" altLang="zh-CN" sz="1800" kern="100" dirty="0">
                <a:effectLst/>
                <a:latin typeface="Times New Roman Regular"/>
                <a:ea typeface="仿宋" panose="02010609060101010101" pitchFamily="49" charset="-122"/>
              </a:rPr>
              <a:t>4.</a:t>
            </a:r>
            <a:r>
              <a:rPr lang="zh-CN" altLang="zh-CN" sz="1800" kern="100" dirty="0">
                <a:effectLst/>
                <a:latin typeface="Times New Roman Regular"/>
                <a:ea typeface="仿宋" panose="02010609060101010101" pitchFamily="49" charset="-122"/>
                <a:cs typeface="Times New Roman Regular"/>
              </a:rPr>
              <a:t>任意存储写入漏洞</a:t>
            </a:r>
            <a:endParaRPr lang="zh-CN" altLang="zh-CN" sz="2400" kern="100" dirty="0">
              <a:effectLst/>
              <a:latin typeface="Times New Roman" panose="02020603050405020304" pitchFamily="18" charset="0"/>
              <a:ea typeface="仿宋" panose="02010609060101010101" pitchFamily="49" charset="-122"/>
            </a:endParaRPr>
          </a:p>
        </p:txBody>
      </p:sp>
    </p:spTree>
    <p:extLst>
      <p:ext uri="{BB962C8B-B14F-4D97-AF65-F5344CB8AC3E}">
        <p14:creationId xmlns:p14="http://schemas.microsoft.com/office/powerpoint/2010/main" val="1775146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6609398"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916012"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53995"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grpSp>
        <p:nvGrpSpPr>
          <p:cNvPr id="39" name="组合 38"/>
          <p:cNvGrpSpPr/>
          <p:nvPr/>
        </p:nvGrpSpPr>
        <p:grpSpPr>
          <a:xfrm>
            <a:off x="0" y="-10804"/>
            <a:ext cx="12196631" cy="2127749"/>
            <a:chOff x="-4632" y="-1"/>
            <a:chExt cx="12196631" cy="2127749"/>
          </a:xfrm>
        </p:grpSpPr>
        <p:sp>
          <p:nvSpPr>
            <p:cNvPr id="40"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pic>
        <p:nvPicPr>
          <p:cNvPr id="5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782" y="354706"/>
            <a:ext cx="2161308" cy="599425"/>
          </a:xfrm>
          <a:prstGeom prst="rect">
            <a:avLst/>
          </a:prstGeom>
        </p:spPr>
      </p:pic>
      <p:grpSp>
        <p:nvGrpSpPr>
          <p:cNvPr id="59" name="组合 58">
            <a:extLst>
              <a:ext uri="{FF2B5EF4-FFF2-40B4-BE49-F238E27FC236}">
                <a16:creationId xmlns:a16="http://schemas.microsoft.com/office/drawing/2014/main" id="{5D3CE979-6649-47EF-9A58-2A6F2B3B2257}"/>
              </a:ext>
            </a:extLst>
          </p:cNvPr>
          <p:cNvGrpSpPr/>
          <p:nvPr/>
        </p:nvGrpSpPr>
        <p:grpSpPr>
          <a:xfrm>
            <a:off x="3154566" y="4130877"/>
            <a:ext cx="5762554" cy="1730828"/>
            <a:chOff x="3102428" y="3755572"/>
            <a:chExt cx="5762554" cy="1730828"/>
          </a:xfrm>
        </p:grpSpPr>
        <p:cxnSp>
          <p:nvCxnSpPr>
            <p:cNvPr id="60" name="直接连接符 59">
              <a:extLst>
                <a:ext uri="{FF2B5EF4-FFF2-40B4-BE49-F238E27FC236}">
                  <a16:creationId xmlns:a16="http://schemas.microsoft.com/office/drawing/2014/main" id="{B4674147-E67C-4057-945B-60F46D39927C}"/>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9179AED-E1F2-48FD-8719-6C08C55B9134}"/>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2D75956-4C4F-45B7-A5D9-EE753704042A}"/>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EBC59354-0F3A-41BE-B31A-D469F6A40613}"/>
              </a:ext>
            </a:extLst>
          </p:cNvPr>
          <p:cNvGrpSpPr/>
          <p:nvPr/>
        </p:nvGrpSpPr>
        <p:grpSpPr>
          <a:xfrm>
            <a:off x="3055559" y="4428336"/>
            <a:ext cx="3235048" cy="651312"/>
            <a:chOff x="209724" y="4394568"/>
            <a:chExt cx="3235048" cy="651312"/>
          </a:xfrm>
        </p:grpSpPr>
        <p:sp>
          <p:nvSpPr>
            <p:cNvPr id="64" name="文本框 63">
              <a:extLst>
                <a:ext uri="{FF2B5EF4-FFF2-40B4-BE49-F238E27FC236}">
                  <a16:creationId xmlns:a16="http://schemas.microsoft.com/office/drawing/2014/main" id="{076D2AB1-85FC-41B8-A0FF-646E36A6E7AA}"/>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智能合约常见漏洞</a:t>
              </a:r>
            </a:p>
          </p:txBody>
        </p:sp>
        <p:sp>
          <p:nvSpPr>
            <p:cNvPr id="65" name="文本框 64">
              <a:extLst>
                <a:ext uri="{FF2B5EF4-FFF2-40B4-BE49-F238E27FC236}">
                  <a16:creationId xmlns:a16="http://schemas.microsoft.com/office/drawing/2014/main" id="{D248D35B-F034-4F66-87E9-F752081C96D7}"/>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6" name="组合 65">
            <a:extLst>
              <a:ext uri="{FF2B5EF4-FFF2-40B4-BE49-F238E27FC236}">
                <a16:creationId xmlns:a16="http://schemas.microsoft.com/office/drawing/2014/main" id="{B122307E-439C-4584-8CB2-CC8CCC1FCA44}"/>
              </a:ext>
            </a:extLst>
          </p:cNvPr>
          <p:cNvGrpSpPr/>
          <p:nvPr/>
        </p:nvGrpSpPr>
        <p:grpSpPr>
          <a:xfrm>
            <a:off x="5948570" y="4428336"/>
            <a:ext cx="3235048" cy="651312"/>
            <a:chOff x="209724" y="4394568"/>
            <a:chExt cx="3235048" cy="651312"/>
          </a:xfrm>
        </p:grpSpPr>
        <p:sp>
          <p:nvSpPr>
            <p:cNvPr id="67" name="文本框 66">
              <a:extLst>
                <a:ext uri="{FF2B5EF4-FFF2-40B4-BE49-F238E27FC236}">
                  <a16:creationId xmlns:a16="http://schemas.microsoft.com/office/drawing/2014/main" id="{7F723B6D-E874-4FFB-BFE5-CF67E5D59F7F}"/>
                </a:ext>
              </a:extLst>
            </p:cNvPr>
            <p:cNvSpPr txBox="1"/>
            <p:nvPr/>
          </p:nvSpPr>
          <p:spPr>
            <a:xfrm>
              <a:off x="562698"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常用漏洞检测方法</a:t>
              </a:r>
            </a:p>
          </p:txBody>
        </p:sp>
        <p:sp>
          <p:nvSpPr>
            <p:cNvPr id="68" name="文本框 67">
              <a:extLst>
                <a:ext uri="{FF2B5EF4-FFF2-40B4-BE49-F238E27FC236}">
                  <a16:creationId xmlns:a16="http://schemas.microsoft.com/office/drawing/2014/main" id="{1F03FFE6-386C-4BCD-A174-5A002F6223BB}"/>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9" name="组合 68">
            <a:extLst>
              <a:ext uri="{FF2B5EF4-FFF2-40B4-BE49-F238E27FC236}">
                <a16:creationId xmlns:a16="http://schemas.microsoft.com/office/drawing/2014/main" id="{C75E46E3-7841-42BE-8497-AB27609846C8}"/>
              </a:ext>
            </a:extLst>
          </p:cNvPr>
          <p:cNvGrpSpPr/>
          <p:nvPr/>
        </p:nvGrpSpPr>
        <p:grpSpPr>
          <a:xfrm>
            <a:off x="8926651" y="4401261"/>
            <a:ext cx="3235048" cy="651312"/>
            <a:chOff x="209724" y="4394568"/>
            <a:chExt cx="3235048" cy="651312"/>
          </a:xfrm>
        </p:grpSpPr>
        <p:sp>
          <p:nvSpPr>
            <p:cNvPr id="70" name="文本框 69">
              <a:extLst>
                <a:ext uri="{FF2B5EF4-FFF2-40B4-BE49-F238E27FC236}">
                  <a16:creationId xmlns:a16="http://schemas.microsoft.com/office/drawing/2014/main" id="{0BA946EC-003F-4C20-ACAA-FAFC850AC33D}"/>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国内外发展与总结</a:t>
              </a:r>
            </a:p>
          </p:txBody>
        </p:sp>
        <p:sp>
          <p:nvSpPr>
            <p:cNvPr id="71" name="文本框 70">
              <a:extLst>
                <a:ext uri="{FF2B5EF4-FFF2-40B4-BE49-F238E27FC236}">
                  <a16:creationId xmlns:a16="http://schemas.microsoft.com/office/drawing/2014/main" id="{8E9159CC-08A8-4BA1-872E-316383CA116B}"/>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72" name="组合 71">
            <a:extLst>
              <a:ext uri="{FF2B5EF4-FFF2-40B4-BE49-F238E27FC236}">
                <a16:creationId xmlns:a16="http://schemas.microsoft.com/office/drawing/2014/main" id="{C8695CFE-40BD-4060-856A-F9409157D128}"/>
              </a:ext>
            </a:extLst>
          </p:cNvPr>
          <p:cNvGrpSpPr/>
          <p:nvPr/>
        </p:nvGrpSpPr>
        <p:grpSpPr>
          <a:xfrm>
            <a:off x="173449" y="4428336"/>
            <a:ext cx="3235048" cy="651312"/>
            <a:chOff x="209724" y="4394568"/>
            <a:chExt cx="3235048" cy="651312"/>
          </a:xfrm>
        </p:grpSpPr>
        <p:sp>
          <p:nvSpPr>
            <p:cNvPr id="73" name="文本框 72">
              <a:extLst>
                <a:ext uri="{FF2B5EF4-FFF2-40B4-BE49-F238E27FC236}">
                  <a16:creationId xmlns:a16="http://schemas.microsoft.com/office/drawing/2014/main" id="{0CA24CDF-0E7C-49C0-B052-D364E7207FAC}"/>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智能合约概述</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74" name="文本框 73">
              <a:extLst>
                <a:ext uri="{FF2B5EF4-FFF2-40B4-BE49-F238E27FC236}">
                  <a16:creationId xmlns:a16="http://schemas.microsoft.com/office/drawing/2014/main" id="{77F9D63C-CBD3-4810-B0A5-3D911F234F12}"/>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spTree>
    <p:extLst>
      <p:ext uri="{BB962C8B-B14F-4D97-AF65-F5344CB8AC3E}">
        <p14:creationId xmlns:p14="http://schemas.microsoft.com/office/powerpoint/2010/main" val="35666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常见漏洞</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检测手段</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64" name="文本框 63">
            <a:extLst>
              <a:ext uri="{FF2B5EF4-FFF2-40B4-BE49-F238E27FC236}">
                <a16:creationId xmlns:a16="http://schemas.microsoft.com/office/drawing/2014/main" id="{78C639A5-4ACF-47EE-97B9-6F79248D9862}"/>
              </a:ext>
            </a:extLst>
          </p:cNvPr>
          <p:cNvSpPr txBox="1"/>
          <p:nvPr/>
        </p:nvSpPr>
        <p:spPr>
          <a:xfrm>
            <a:off x="4564877" y="1040817"/>
            <a:ext cx="6094428" cy="461665"/>
          </a:xfrm>
          <a:prstGeom prst="rect">
            <a:avLst/>
          </a:prstGeom>
          <a:noFill/>
        </p:spPr>
        <p:txBody>
          <a:bodyPr wrap="square">
            <a:spAutoFit/>
          </a:bodyPr>
          <a:lstStyle/>
          <a:p>
            <a:r>
              <a:rPr lang="zh-CN" altLang="zh-CN" sz="2400" kern="100" dirty="0">
                <a:effectLst/>
                <a:latin typeface="+mn-ea"/>
                <a:cs typeface="Times New Roman Regular"/>
              </a:rPr>
              <a:t>常用的漏洞检测技术</a:t>
            </a:r>
            <a:endParaRPr lang="zh-CN" altLang="en-US" sz="2400" dirty="0">
              <a:latin typeface="+mn-ea"/>
            </a:endParaRPr>
          </a:p>
        </p:txBody>
      </p:sp>
      <p:sp>
        <p:nvSpPr>
          <p:cNvPr id="4" name="文本框 3">
            <a:extLst>
              <a:ext uri="{FF2B5EF4-FFF2-40B4-BE49-F238E27FC236}">
                <a16:creationId xmlns:a16="http://schemas.microsoft.com/office/drawing/2014/main" id="{9339B747-9B01-4467-8208-755EBC0C35E0}"/>
              </a:ext>
            </a:extLst>
          </p:cNvPr>
          <p:cNvSpPr txBox="1"/>
          <p:nvPr/>
        </p:nvSpPr>
        <p:spPr>
          <a:xfrm>
            <a:off x="791852" y="1862811"/>
            <a:ext cx="10887959" cy="37846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mn-ea"/>
              </a:rPr>
              <a:t>静态漏洞检测：</a:t>
            </a:r>
            <a:r>
              <a:rPr lang="zh-CN" altLang="zh-CN" kern="100" dirty="0">
                <a:effectLst/>
                <a:latin typeface="+mn-ea"/>
                <a:cs typeface="Times New Roman" panose="02020603050405020304" pitchFamily="18" charset="0"/>
              </a:rPr>
              <a:t>通过收集整理现存的智能合约漏洞，归纳出一个较全面细致的漏洞库</a:t>
            </a:r>
            <a:r>
              <a:rPr lang="zh-CN" altLang="en-US" kern="100" dirty="0">
                <a:effectLst/>
                <a:latin typeface="+mn-ea"/>
                <a:cs typeface="Times New Roman" panose="02020603050405020304" pitchFamily="18" charset="0"/>
              </a:rPr>
              <a:t>，</a:t>
            </a:r>
            <a:r>
              <a:rPr lang="zh-CN" altLang="zh-CN" kern="100" dirty="0">
                <a:effectLst/>
                <a:latin typeface="+mn-ea"/>
                <a:cs typeface="Times New Roman" panose="02020603050405020304" pitchFamily="18" charset="0"/>
              </a:rPr>
              <a:t>研究智能合约编译后的字节码以及其对应的操作码，提取每种漏洞类型对应的操作码规则，利用符号执行</a:t>
            </a:r>
            <a:r>
              <a:rPr lang="en-US" altLang="zh-CN" kern="100" dirty="0">
                <a:effectLst/>
                <a:latin typeface="+mn-ea"/>
                <a:cs typeface="Times New Roman" panose="02020603050405020304" pitchFamily="18" charset="0"/>
              </a:rPr>
              <a:t>/</a:t>
            </a:r>
            <a:r>
              <a:rPr lang="zh-CN" altLang="zh-CN" kern="100" dirty="0">
                <a:effectLst/>
                <a:latin typeface="+mn-ea"/>
                <a:cs typeface="Times New Roman" panose="02020603050405020304" pitchFamily="18" charset="0"/>
              </a:rPr>
              <a:t>中间表示工具，得出已有漏洞类型的判断。同时，对于符号执行路径选择中，定义操作码中的高危指令，提高搜索效率。</a:t>
            </a:r>
            <a:endParaRPr lang="en-US" altLang="zh-CN"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kern="1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kern="100" dirty="0">
                <a:latin typeface="+mn-ea"/>
                <a:cs typeface="Times New Roman" panose="02020603050405020304" pitchFamily="18" charset="0"/>
              </a:rPr>
              <a:t>动态漏洞检测：</a:t>
            </a:r>
            <a:r>
              <a:rPr lang="zh-CN" altLang="zh-CN" kern="100" dirty="0">
                <a:effectLst/>
                <a:latin typeface="+mn-ea"/>
                <a:cs typeface="Times New Roman" panose="02020603050405020304" pitchFamily="18" charset="0"/>
              </a:rPr>
              <a:t>主要利用模糊测试，通过大面积覆盖函数参数的各种取值，从而达到检测各种异常输出的可能但由于巨大的输入空间和输入选择策略，导致耗时较长且存在一定的漏报情况</a:t>
            </a:r>
            <a:endParaRPr lang="en-US" altLang="zh-CN"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kern="100" dirty="0">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kern="100" dirty="0">
                <a:latin typeface="+mn-ea"/>
                <a:cs typeface="Times New Roman" panose="02020603050405020304" pitchFamily="18" charset="0"/>
              </a:rPr>
              <a:t>深度学习漏洞检测：通过静态、动态和人工检测的方式为已有的合约打上标签，再将合约中的特征和标签对应起来，通过深度学习模型检测未知合约的风险性</a:t>
            </a:r>
            <a:endParaRPr lang="zh-CN" altLang="en-US" dirty="0">
              <a:latin typeface="+mn-ea"/>
            </a:endParaRPr>
          </a:p>
        </p:txBody>
      </p:sp>
    </p:spTree>
    <p:extLst>
      <p:ext uri="{BB962C8B-B14F-4D97-AF65-F5344CB8AC3E}">
        <p14:creationId xmlns:p14="http://schemas.microsoft.com/office/powerpoint/2010/main" val="783240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常见漏洞</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检测手段</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6" name="文本框 15">
            <a:extLst>
              <a:ext uri="{FF2B5EF4-FFF2-40B4-BE49-F238E27FC236}">
                <a16:creationId xmlns:a16="http://schemas.microsoft.com/office/drawing/2014/main" id="{833C8150-7BA0-4C11-B005-ECF84A7F35C0}"/>
              </a:ext>
            </a:extLst>
          </p:cNvPr>
          <p:cNvSpPr txBox="1"/>
          <p:nvPr/>
        </p:nvSpPr>
        <p:spPr>
          <a:xfrm>
            <a:off x="3999393" y="1190447"/>
            <a:ext cx="6094428" cy="461665"/>
          </a:xfrm>
          <a:prstGeom prst="rect">
            <a:avLst/>
          </a:prstGeom>
          <a:noFill/>
        </p:spPr>
        <p:txBody>
          <a:bodyPr wrap="square">
            <a:spAutoFit/>
          </a:bodyPr>
          <a:lstStyle/>
          <a:p>
            <a:r>
              <a:rPr lang="en-US" altLang="zh-CN" sz="2400" kern="100" dirty="0" err="1">
                <a:effectLst/>
                <a:latin typeface="+mn-ea"/>
                <a:cs typeface="Times New Roman Regular"/>
              </a:rPr>
              <a:t>Mythril</a:t>
            </a:r>
            <a:r>
              <a:rPr lang="zh-CN" altLang="en-US" sz="2400" kern="100" dirty="0">
                <a:effectLst/>
                <a:latin typeface="+mn-ea"/>
                <a:cs typeface="Times New Roman Regular"/>
              </a:rPr>
              <a:t>（静态检测方法）</a:t>
            </a:r>
            <a:endParaRPr lang="zh-CN" altLang="en-US" sz="2400" dirty="0">
              <a:latin typeface="+mn-ea"/>
            </a:endParaRPr>
          </a:p>
        </p:txBody>
      </p:sp>
      <p:sp>
        <p:nvSpPr>
          <p:cNvPr id="2" name="文本框 1">
            <a:extLst>
              <a:ext uri="{FF2B5EF4-FFF2-40B4-BE49-F238E27FC236}">
                <a16:creationId xmlns:a16="http://schemas.microsoft.com/office/drawing/2014/main" id="{E3C5538D-73CC-4DF2-A9BD-AF98521C7850}"/>
              </a:ext>
            </a:extLst>
          </p:cNvPr>
          <p:cNvSpPr txBox="1"/>
          <p:nvPr/>
        </p:nvSpPr>
        <p:spPr>
          <a:xfrm>
            <a:off x="1724883" y="2530840"/>
            <a:ext cx="9228841" cy="2031325"/>
          </a:xfrm>
          <a:prstGeom prst="rect">
            <a:avLst/>
          </a:prstGeom>
          <a:noFill/>
        </p:spPr>
        <p:txBody>
          <a:bodyPr wrap="square" rtlCol="0">
            <a:spAutoFit/>
          </a:bodyPr>
          <a:lstStyle/>
          <a:p>
            <a:pPr>
              <a:lnSpc>
                <a:spcPct val="150000"/>
              </a:lnSpc>
            </a:pPr>
            <a:r>
              <a:rPr lang="en-US" altLang="zh-CN" sz="1800" kern="100" dirty="0">
                <a:solidFill>
                  <a:srgbClr val="4D4D4D"/>
                </a:solidFill>
                <a:effectLst/>
                <a:latin typeface="+mn-ea"/>
                <a:cs typeface="Arial" panose="020B0604020202020204" pitchFamily="34" charset="0"/>
              </a:rPr>
              <a:t>1</a:t>
            </a:r>
            <a:r>
              <a:rPr lang="zh-CN" altLang="zh-CN" sz="1800" kern="100" dirty="0">
                <a:solidFill>
                  <a:srgbClr val="4D4D4D"/>
                </a:solidFill>
                <a:effectLst/>
                <a:latin typeface="+mn-ea"/>
                <a:cs typeface="Arial" panose="020B0604020202020204" pitchFamily="34" charset="0"/>
              </a:rPr>
              <a:t>、</a:t>
            </a:r>
            <a:r>
              <a:rPr lang="en-US" altLang="zh-CN" sz="1800" kern="100" dirty="0">
                <a:solidFill>
                  <a:srgbClr val="4D4D4D"/>
                </a:solidFill>
                <a:effectLst/>
                <a:latin typeface="+mn-ea"/>
                <a:cs typeface="Arial" panose="020B0604020202020204" pitchFamily="34" charset="0"/>
              </a:rPr>
              <a:t> </a:t>
            </a:r>
            <a:r>
              <a:rPr lang="zh-CN" altLang="zh-CN" sz="1800" kern="100" dirty="0">
                <a:solidFill>
                  <a:srgbClr val="4D4D4D"/>
                </a:solidFill>
                <a:effectLst/>
                <a:latin typeface="+mn-ea"/>
                <a:cs typeface="Arial" panose="020B0604020202020204" pitchFamily="34" charset="0"/>
              </a:rPr>
              <a:t>获取合约字节码</a:t>
            </a:r>
            <a:br>
              <a:rPr lang="en-US" altLang="zh-CN" sz="1800" kern="100" dirty="0">
                <a:solidFill>
                  <a:srgbClr val="4D4D4D"/>
                </a:solidFill>
                <a:effectLst/>
                <a:latin typeface="+mn-ea"/>
                <a:cs typeface="Arial" panose="020B0604020202020204" pitchFamily="34" charset="0"/>
              </a:rPr>
            </a:br>
            <a:r>
              <a:rPr lang="en-US" altLang="zh-CN" sz="1800" kern="100" dirty="0">
                <a:solidFill>
                  <a:srgbClr val="4D4D4D"/>
                </a:solidFill>
                <a:effectLst/>
                <a:latin typeface="+mn-ea"/>
                <a:cs typeface="Arial" panose="020B0604020202020204" pitchFamily="34" charset="0"/>
              </a:rPr>
              <a:t>2</a:t>
            </a:r>
            <a:r>
              <a:rPr lang="zh-CN" altLang="zh-CN" sz="1800" kern="100" dirty="0">
                <a:solidFill>
                  <a:srgbClr val="4D4D4D"/>
                </a:solidFill>
                <a:effectLst/>
                <a:latin typeface="+mn-ea"/>
                <a:cs typeface="Arial" panose="020B0604020202020204" pitchFamily="34" charset="0"/>
              </a:rPr>
              <a:t>、初始化合约账户的状态</a:t>
            </a:r>
            <a:br>
              <a:rPr lang="en-US" altLang="zh-CN" sz="1800" kern="100" dirty="0">
                <a:solidFill>
                  <a:srgbClr val="4D4D4D"/>
                </a:solidFill>
                <a:effectLst/>
                <a:latin typeface="+mn-ea"/>
                <a:cs typeface="Arial" panose="020B0604020202020204" pitchFamily="34" charset="0"/>
              </a:rPr>
            </a:br>
            <a:r>
              <a:rPr lang="en-US" altLang="zh-CN" sz="1800" kern="100" dirty="0">
                <a:solidFill>
                  <a:srgbClr val="4D4D4D"/>
                </a:solidFill>
                <a:effectLst/>
                <a:latin typeface="+mn-ea"/>
                <a:cs typeface="Arial" panose="020B0604020202020204" pitchFamily="34" charset="0"/>
              </a:rPr>
              <a:t>3</a:t>
            </a:r>
            <a:r>
              <a:rPr lang="zh-CN" altLang="zh-CN" sz="1800" kern="100" dirty="0">
                <a:solidFill>
                  <a:srgbClr val="4D4D4D"/>
                </a:solidFill>
                <a:effectLst/>
                <a:latin typeface="+mn-ea"/>
                <a:cs typeface="Arial" panose="020B0604020202020204" pitchFamily="34" charset="0"/>
              </a:rPr>
              <a:t>、利用</a:t>
            </a:r>
            <a:r>
              <a:rPr lang="en-US" altLang="zh-CN" sz="1800" kern="100" dirty="0">
                <a:solidFill>
                  <a:srgbClr val="4D4D4D"/>
                </a:solidFill>
                <a:effectLst/>
                <a:latin typeface="+mn-ea"/>
                <a:cs typeface="Arial" panose="020B0604020202020204" pitchFamily="34" charset="0"/>
              </a:rPr>
              <a:t>n</a:t>
            </a:r>
            <a:r>
              <a:rPr lang="zh-CN" altLang="zh-CN" sz="1800" kern="100" dirty="0">
                <a:solidFill>
                  <a:srgbClr val="4D4D4D"/>
                </a:solidFill>
                <a:effectLst/>
                <a:latin typeface="+mn-ea"/>
                <a:cs typeface="Arial" panose="020B0604020202020204" pitchFamily="34" charset="0"/>
              </a:rPr>
              <a:t>个交易来探索合约的状态空间，</a:t>
            </a:r>
            <a:r>
              <a:rPr lang="en-US" altLang="zh-CN" sz="1800" kern="100" dirty="0">
                <a:solidFill>
                  <a:srgbClr val="4D4D4D"/>
                </a:solidFill>
                <a:effectLst/>
                <a:latin typeface="+mn-ea"/>
                <a:cs typeface="Arial" panose="020B0604020202020204" pitchFamily="34" charset="0"/>
              </a:rPr>
              <a:t>n</a:t>
            </a:r>
            <a:r>
              <a:rPr lang="zh-CN" altLang="zh-CN" sz="1800" kern="100" dirty="0">
                <a:solidFill>
                  <a:srgbClr val="4D4D4D"/>
                </a:solidFill>
                <a:effectLst/>
                <a:latin typeface="+mn-ea"/>
                <a:cs typeface="Arial" panose="020B0604020202020204" pitchFamily="34" charset="0"/>
              </a:rPr>
              <a:t>默认为</a:t>
            </a:r>
            <a:r>
              <a:rPr lang="en-US" altLang="zh-CN" sz="1800" kern="100" dirty="0">
                <a:solidFill>
                  <a:srgbClr val="4D4D4D"/>
                </a:solidFill>
                <a:effectLst/>
                <a:latin typeface="+mn-ea"/>
                <a:cs typeface="Arial" panose="020B0604020202020204" pitchFamily="34" charset="0"/>
              </a:rPr>
              <a:t>2</a:t>
            </a:r>
            <a:r>
              <a:rPr lang="zh-CN" altLang="zh-CN" sz="1800" kern="100" dirty="0">
                <a:solidFill>
                  <a:srgbClr val="4D4D4D"/>
                </a:solidFill>
                <a:effectLst/>
                <a:latin typeface="+mn-ea"/>
                <a:cs typeface="Arial" panose="020B0604020202020204" pitchFamily="34" charset="0"/>
              </a:rPr>
              <a:t>，但可以设置为任意值</a:t>
            </a:r>
            <a:br>
              <a:rPr lang="en-US" altLang="zh-CN" sz="1800" kern="100" dirty="0">
                <a:solidFill>
                  <a:srgbClr val="4D4D4D"/>
                </a:solidFill>
                <a:effectLst/>
                <a:latin typeface="+mn-ea"/>
                <a:cs typeface="Arial" panose="020B0604020202020204" pitchFamily="34" charset="0"/>
              </a:rPr>
            </a:br>
            <a:r>
              <a:rPr lang="en-US" altLang="zh-CN" sz="1800" kern="100" dirty="0">
                <a:solidFill>
                  <a:srgbClr val="4D4D4D"/>
                </a:solidFill>
                <a:effectLst/>
                <a:latin typeface="+mn-ea"/>
                <a:cs typeface="Arial" panose="020B0604020202020204" pitchFamily="34" charset="0"/>
              </a:rPr>
              <a:t>4</a:t>
            </a:r>
            <a:r>
              <a:rPr lang="zh-CN" altLang="zh-CN" sz="1800" kern="100" dirty="0">
                <a:solidFill>
                  <a:srgbClr val="4D4D4D"/>
                </a:solidFill>
                <a:effectLst/>
                <a:latin typeface="+mn-ea"/>
                <a:cs typeface="Arial" panose="020B0604020202020204" pitchFamily="34" charset="0"/>
              </a:rPr>
              <a:t>、当发现不希望的状态时，证明或否定其在特定假设下的可到达性</a:t>
            </a:r>
            <a:endParaRPr lang="zh-CN" altLang="zh-CN" sz="1800" kern="100" dirty="0">
              <a:effectLst/>
              <a:latin typeface="+mn-ea"/>
            </a:endParaRP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2352169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常见漏洞</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检测手段</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9FA3DDAA-7E98-4B25-B5F1-7570BBE9E3C0}"/>
              </a:ext>
            </a:extLst>
          </p:cNvPr>
          <p:cNvSpPr txBox="1"/>
          <p:nvPr/>
        </p:nvSpPr>
        <p:spPr>
          <a:xfrm>
            <a:off x="4212096" y="1024193"/>
            <a:ext cx="6094428" cy="461665"/>
          </a:xfrm>
          <a:prstGeom prst="rect">
            <a:avLst/>
          </a:prstGeom>
          <a:noFill/>
        </p:spPr>
        <p:txBody>
          <a:bodyPr wrap="square">
            <a:spAutoFit/>
          </a:bodyPr>
          <a:lstStyle/>
          <a:p>
            <a:r>
              <a:rPr lang="en-US" altLang="zh-CN" sz="2400" kern="100" dirty="0" err="1">
                <a:effectLst/>
                <a:latin typeface="+mn-ea"/>
                <a:cs typeface="Times New Roman Regular"/>
              </a:rPr>
              <a:t>Mythril</a:t>
            </a:r>
            <a:r>
              <a:rPr lang="zh-CN" altLang="en-US" sz="2400" kern="100" dirty="0">
                <a:latin typeface="+mn-ea"/>
                <a:cs typeface="Times New Roman Regular"/>
              </a:rPr>
              <a:t>中的符号解释器</a:t>
            </a:r>
            <a:endParaRPr lang="zh-CN" altLang="en-US" sz="2400" dirty="0">
              <a:latin typeface="+mn-ea"/>
            </a:endParaRPr>
          </a:p>
        </p:txBody>
      </p:sp>
      <p:pic>
        <p:nvPicPr>
          <p:cNvPr id="15" name="图片 14" descr="文本&#10;&#10;低可信度描述已自动生成">
            <a:extLst>
              <a:ext uri="{FF2B5EF4-FFF2-40B4-BE49-F238E27FC236}">
                <a16:creationId xmlns:a16="http://schemas.microsoft.com/office/drawing/2014/main" id="{74B2F275-E607-4DF7-ADC2-978F9610A71A}"/>
              </a:ext>
            </a:extLst>
          </p:cNvPr>
          <p:cNvPicPr>
            <a:picLocks noChangeAspect="1"/>
          </p:cNvPicPr>
          <p:nvPr/>
        </p:nvPicPr>
        <p:blipFill>
          <a:blip r:embed="rId5"/>
          <a:stretch>
            <a:fillRect/>
          </a:stretch>
        </p:blipFill>
        <p:spPr>
          <a:xfrm>
            <a:off x="6547616" y="1778062"/>
            <a:ext cx="5202067" cy="4055745"/>
          </a:xfrm>
          <a:prstGeom prst="rect">
            <a:avLst/>
          </a:prstGeom>
        </p:spPr>
      </p:pic>
      <p:sp>
        <p:nvSpPr>
          <p:cNvPr id="17" name="文本框 16">
            <a:extLst>
              <a:ext uri="{FF2B5EF4-FFF2-40B4-BE49-F238E27FC236}">
                <a16:creationId xmlns:a16="http://schemas.microsoft.com/office/drawing/2014/main" id="{B99B5E0A-C064-4A17-A0AA-B8F619CD665E}"/>
              </a:ext>
            </a:extLst>
          </p:cNvPr>
          <p:cNvSpPr txBox="1"/>
          <p:nvPr/>
        </p:nvSpPr>
        <p:spPr>
          <a:xfrm>
            <a:off x="6202258" y="5833807"/>
            <a:ext cx="6093228" cy="455253"/>
          </a:xfrm>
          <a:prstGeom prst="rect">
            <a:avLst/>
          </a:prstGeom>
          <a:noFill/>
        </p:spPr>
        <p:txBody>
          <a:bodyPr wrap="square">
            <a:spAutoFit/>
          </a:bodyPr>
          <a:lstStyle/>
          <a:p>
            <a:pPr indent="127000" algn="ctr">
              <a:lnSpc>
                <a:spcPct val="150000"/>
              </a:lnSpc>
            </a:pPr>
            <a:r>
              <a:rPr lang="zh-CN" altLang="zh-CN" sz="1800" kern="100" dirty="0">
                <a:effectLst/>
                <a:latin typeface="Times New Roman Regular"/>
                <a:ea typeface="仿宋" panose="02010609060101010101" pitchFamily="49" charset="-122"/>
                <a:cs typeface="Times New Roman Regular"/>
              </a:rPr>
              <a:t>图</a:t>
            </a:r>
            <a:r>
              <a:rPr lang="en-US" altLang="zh-CN" sz="1800" kern="100" dirty="0">
                <a:effectLst/>
                <a:latin typeface="Times New Roman Regular"/>
                <a:ea typeface="仿宋" panose="02010609060101010101" pitchFamily="49" charset="-122"/>
              </a:rPr>
              <a:t>5.laser</a:t>
            </a:r>
            <a:r>
              <a:rPr lang="zh-CN" altLang="zh-CN" sz="1800" kern="100" dirty="0">
                <a:effectLst/>
                <a:latin typeface="Times New Roman Regular"/>
                <a:ea typeface="仿宋" panose="02010609060101010101" pitchFamily="49" charset="-122"/>
                <a:cs typeface="Times New Roman Regular"/>
              </a:rPr>
              <a:t>对应的状态</a:t>
            </a:r>
            <a:endParaRPr lang="zh-CN" altLang="zh-CN" sz="2400" kern="100" dirty="0">
              <a:effectLst/>
              <a:latin typeface="Times New Roman" panose="02020603050405020304" pitchFamily="18" charset="0"/>
              <a:ea typeface="仿宋" panose="02010609060101010101" pitchFamily="49" charset="-122"/>
            </a:endParaRPr>
          </a:p>
        </p:txBody>
      </p:sp>
      <p:sp>
        <p:nvSpPr>
          <p:cNvPr id="3" name="文本框 2">
            <a:extLst>
              <a:ext uri="{FF2B5EF4-FFF2-40B4-BE49-F238E27FC236}">
                <a16:creationId xmlns:a16="http://schemas.microsoft.com/office/drawing/2014/main" id="{82535CAA-D6FE-4DFD-8508-C5083D87542A}"/>
              </a:ext>
            </a:extLst>
          </p:cNvPr>
          <p:cNvSpPr txBox="1"/>
          <p:nvPr/>
        </p:nvSpPr>
        <p:spPr>
          <a:xfrm>
            <a:off x="725864" y="2026570"/>
            <a:ext cx="4690785" cy="2119234"/>
          </a:xfrm>
          <a:prstGeom prst="rect">
            <a:avLst/>
          </a:prstGeom>
          <a:noFill/>
        </p:spPr>
        <p:txBody>
          <a:bodyPr wrap="square" rtlCol="0">
            <a:spAutoFit/>
          </a:bodyPr>
          <a:lstStyle/>
          <a:p>
            <a:pPr>
              <a:lnSpc>
                <a:spcPct val="150000"/>
              </a:lnSpc>
            </a:pPr>
            <a:r>
              <a:rPr lang="zh-CN" altLang="zh-CN" sz="1800" kern="100" dirty="0">
                <a:effectLst/>
                <a:ea typeface="仿宋" panose="02010609060101010101" pitchFamily="49" charset="-122"/>
                <a:cs typeface="Times New Roman" panose="02020603050405020304" pitchFamily="18" charset="0"/>
              </a:rPr>
              <a:t>参考</a:t>
            </a:r>
            <a:r>
              <a:rPr lang="en-US" altLang="zh-CN" sz="1800" kern="100" dirty="0">
                <a:effectLst/>
                <a:ea typeface="仿宋" panose="02010609060101010101" pitchFamily="49" charset="-122"/>
                <a:cs typeface="Times New Roman" panose="02020603050405020304" pitchFamily="18" charset="0"/>
              </a:rPr>
              <a:t>laser-</a:t>
            </a:r>
            <a:r>
              <a:rPr lang="en-US" altLang="zh-CN" sz="1800" kern="100" dirty="0" err="1">
                <a:effectLst/>
                <a:ea typeface="仿宋" panose="02010609060101010101" pitchFamily="49" charset="-122"/>
                <a:cs typeface="Times New Roman" panose="02020603050405020304" pitchFamily="18" charset="0"/>
              </a:rPr>
              <a:t>ethereum</a:t>
            </a:r>
            <a:r>
              <a:rPr lang="zh-CN" altLang="zh-CN" sz="1800" kern="100" dirty="0">
                <a:effectLst/>
                <a:ea typeface="仿宋" panose="02010609060101010101" pitchFamily="49" charset="-122"/>
                <a:cs typeface="Times New Roman" panose="02020603050405020304" pitchFamily="18" charset="0"/>
              </a:rPr>
              <a:t>工具。给定若干初始化合约账户，符号解释器将返回合约运行后的一系列状态（如图</a:t>
            </a:r>
            <a:r>
              <a:rPr lang="en-US" altLang="zh-CN" sz="1800" kern="100" dirty="0">
                <a:effectLst/>
                <a:ea typeface="仿宋" panose="02010609060101010101" pitchFamily="49" charset="-122"/>
                <a:cs typeface="Times New Roman" panose="02020603050405020304" pitchFamily="18" charset="0"/>
              </a:rPr>
              <a:t>5</a:t>
            </a:r>
            <a:r>
              <a:rPr lang="zh-CN" altLang="zh-CN" sz="1800" kern="100" dirty="0">
                <a:effectLst/>
                <a:ea typeface="仿宋" panose="02010609060101010101" pitchFamily="49" charset="-122"/>
                <a:cs typeface="Times New Roman" panose="02020603050405020304" pitchFamily="18" charset="0"/>
              </a:rPr>
              <a:t>），包括变量状态、执行环境状态等。</a:t>
            </a:r>
            <a:r>
              <a:rPr lang="en-US" altLang="zh-CN" sz="1800" kern="100" dirty="0">
                <a:effectLst/>
                <a:ea typeface="仿宋" panose="02010609060101010101" pitchFamily="49" charset="-122"/>
                <a:cs typeface="Times New Roman" panose="02020603050405020304" pitchFamily="18" charset="0"/>
              </a:rPr>
              <a:t>Laser</a:t>
            </a:r>
            <a:r>
              <a:rPr lang="zh-CN" altLang="zh-CN" sz="1800" kern="100" dirty="0">
                <a:effectLst/>
                <a:ea typeface="仿宋" panose="02010609060101010101" pitchFamily="49" charset="-122"/>
                <a:cs typeface="Times New Roman" panose="02020603050405020304" pitchFamily="18" charset="0"/>
              </a:rPr>
              <a:t>通过将合约拆分成一系列控制流图来分析合约的运行。</a:t>
            </a:r>
            <a:endParaRPr lang="zh-CN" altLang="en-US" dirty="0"/>
          </a:p>
        </p:txBody>
      </p:sp>
    </p:spTree>
    <p:extLst>
      <p:ext uri="{BB962C8B-B14F-4D97-AF65-F5344CB8AC3E}">
        <p14:creationId xmlns:p14="http://schemas.microsoft.com/office/powerpoint/2010/main" val="3637718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常见漏洞</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检测手段</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BD5601C9-947D-4B70-A887-0389FDCB5970}"/>
              </a:ext>
            </a:extLst>
          </p:cNvPr>
          <p:cNvSpPr txBox="1"/>
          <p:nvPr/>
        </p:nvSpPr>
        <p:spPr>
          <a:xfrm>
            <a:off x="4212096" y="1024193"/>
            <a:ext cx="6094428" cy="461665"/>
          </a:xfrm>
          <a:prstGeom prst="rect">
            <a:avLst/>
          </a:prstGeom>
          <a:noFill/>
        </p:spPr>
        <p:txBody>
          <a:bodyPr wrap="square">
            <a:spAutoFit/>
          </a:bodyPr>
          <a:lstStyle/>
          <a:p>
            <a:r>
              <a:rPr lang="en-US" altLang="zh-CN" sz="2400" kern="100" dirty="0" err="1">
                <a:effectLst/>
                <a:latin typeface="+mn-ea"/>
                <a:cs typeface="Times New Roman Regular"/>
              </a:rPr>
              <a:t>Mythril</a:t>
            </a:r>
            <a:r>
              <a:rPr lang="zh-CN" altLang="en-US" sz="2400" kern="100" dirty="0">
                <a:latin typeface="+mn-ea"/>
                <a:cs typeface="Times New Roman Regular"/>
              </a:rPr>
              <a:t>中的约束求解</a:t>
            </a:r>
            <a:endParaRPr lang="zh-CN" altLang="en-US" sz="2400" dirty="0">
              <a:latin typeface="+mn-ea"/>
            </a:endParaRPr>
          </a:p>
        </p:txBody>
      </p:sp>
      <p:pic>
        <p:nvPicPr>
          <p:cNvPr id="15" name="图片 14" descr="图示&#10;&#10;描述已自动生成">
            <a:extLst>
              <a:ext uri="{FF2B5EF4-FFF2-40B4-BE49-F238E27FC236}">
                <a16:creationId xmlns:a16="http://schemas.microsoft.com/office/drawing/2014/main" id="{A08B5E22-BDF2-45E4-A590-9A2F796B9DA4}"/>
              </a:ext>
            </a:extLst>
          </p:cNvPr>
          <p:cNvPicPr>
            <a:picLocks noChangeAspect="1"/>
          </p:cNvPicPr>
          <p:nvPr/>
        </p:nvPicPr>
        <p:blipFill>
          <a:blip r:embed="rId5"/>
          <a:stretch>
            <a:fillRect/>
          </a:stretch>
        </p:blipFill>
        <p:spPr>
          <a:xfrm>
            <a:off x="6644581" y="1864360"/>
            <a:ext cx="5194935" cy="3129280"/>
          </a:xfrm>
          <a:prstGeom prst="rect">
            <a:avLst/>
          </a:prstGeom>
        </p:spPr>
      </p:pic>
      <p:sp>
        <p:nvSpPr>
          <p:cNvPr id="17" name="文本框 16">
            <a:extLst>
              <a:ext uri="{FF2B5EF4-FFF2-40B4-BE49-F238E27FC236}">
                <a16:creationId xmlns:a16="http://schemas.microsoft.com/office/drawing/2014/main" id="{DFB10BB2-A5ED-458B-8297-D2364A93DDB9}"/>
              </a:ext>
            </a:extLst>
          </p:cNvPr>
          <p:cNvSpPr txBox="1"/>
          <p:nvPr/>
        </p:nvSpPr>
        <p:spPr>
          <a:xfrm>
            <a:off x="6321830" y="4993640"/>
            <a:ext cx="6093228" cy="455253"/>
          </a:xfrm>
          <a:prstGeom prst="rect">
            <a:avLst/>
          </a:prstGeom>
          <a:noFill/>
        </p:spPr>
        <p:txBody>
          <a:bodyPr wrap="square">
            <a:spAutoFit/>
          </a:bodyPr>
          <a:lstStyle/>
          <a:p>
            <a:pPr indent="127000" algn="ctr">
              <a:lnSpc>
                <a:spcPct val="150000"/>
              </a:lnSpc>
            </a:pPr>
            <a:r>
              <a:rPr lang="zh-CN" altLang="zh-CN" sz="1800" kern="100" dirty="0">
                <a:effectLst/>
                <a:latin typeface="Times New Roman Regular"/>
                <a:ea typeface="仿宋" panose="02010609060101010101" pitchFamily="49" charset="-122"/>
                <a:cs typeface="Times New Roman Regular"/>
              </a:rPr>
              <a:t>图</a:t>
            </a:r>
            <a:r>
              <a:rPr lang="en-US" altLang="zh-CN" sz="1800" kern="100" dirty="0">
                <a:effectLst/>
                <a:latin typeface="Times New Roman Regular"/>
                <a:ea typeface="仿宋" panose="02010609060101010101" pitchFamily="49" charset="-122"/>
              </a:rPr>
              <a:t>6.</a:t>
            </a:r>
            <a:r>
              <a:rPr lang="zh-CN" altLang="zh-CN" sz="1800" kern="100" dirty="0">
                <a:effectLst/>
                <a:latin typeface="Times New Roman Regular"/>
                <a:ea typeface="仿宋" panose="02010609060101010101" pitchFamily="49" charset="-122"/>
                <a:cs typeface="Times New Roman Regular"/>
              </a:rPr>
              <a:t>控制流图约束求解</a:t>
            </a:r>
            <a:endParaRPr lang="zh-CN" altLang="zh-CN" sz="2400" kern="100" dirty="0">
              <a:effectLst/>
              <a:latin typeface="Times New Roman" panose="02020603050405020304" pitchFamily="18" charset="0"/>
              <a:ea typeface="仿宋" panose="02010609060101010101" pitchFamily="49" charset="-122"/>
            </a:endParaRPr>
          </a:p>
        </p:txBody>
      </p:sp>
      <p:sp>
        <p:nvSpPr>
          <p:cNvPr id="3" name="文本框 2">
            <a:extLst>
              <a:ext uri="{FF2B5EF4-FFF2-40B4-BE49-F238E27FC236}">
                <a16:creationId xmlns:a16="http://schemas.microsoft.com/office/drawing/2014/main" id="{D586F92C-049E-4BB8-BB99-49204E239401}"/>
              </a:ext>
            </a:extLst>
          </p:cNvPr>
          <p:cNvSpPr txBox="1"/>
          <p:nvPr/>
        </p:nvSpPr>
        <p:spPr>
          <a:xfrm>
            <a:off x="772093" y="2167506"/>
            <a:ext cx="4775327" cy="1703736"/>
          </a:xfrm>
          <a:prstGeom prst="rect">
            <a:avLst/>
          </a:prstGeom>
          <a:noFill/>
        </p:spPr>
        <p:txBody>
          <a:bodyPr wrap="square" rtlCol="0">
            <a:spAutoFit/>
          </a:bodyPr>
          <a:lstStyle/>
          <a:p>
            <a:pPr>
              <a:lnSpc>
                <a:spcPct val="150000"/>
              </a:lnSpc>
            </a:pPr>
            <a:r>
              <a:rPr lang="zh-CN" altLang="zh-CN" sz="1800" kern="100" dirty="0">
                <a:effectLst/>
                <a:ea typeface="仿宋" panose="02010609060101010101" pitchFamily="49" charset="-122"/>
                <a:cs typeface="Times New Roman" panose="02020603050405020304" pitchFamily="18" charset="0"/>
              </a:rPr>
              <a:t>约束求解模块</a:t>
            </a:r>
            <a:r>
              <a:rPr lang="zh-CN" altLang="en-US" sz="1800" kern="100" dirty="0">
                <a:effectLst/>
                <a:ea typeface="仿宋" panose="02010609060101010101" pitchFamily="49" charset="-122"/>
                <a:cs typeface="Times New Roman" panose="02020603050405020304" pitchFamily="18" charset="0"/>
              </a:rPr>
              <a:t>：</a:t>
            </a:r>
            <a:r>
              <a:rPr lang="zh-CN" altLang="zh-CN" sz="1800" kern="100" dirty="0">
                <a:effectLst/>
                <a:ea typeface="仿宋" panose="02010609060101010101" pitchFamily="49" charset="-122"/>
                <a:cs typeface="Times New Roman" panose="02020603050405020304" pitchFamily="18" charset="0"/>
              </a:rPr>
              <a:t>利用</a:t>
            </a:r>
            <a:r>
              <a:rPr lang="en-US" altLang="zh-CN" sz="1800" kern="100" dirty="0">
                <a:effectLst/>
                <a:ea typeface="仿宋" panose="02010609060101010101" pitchFamily="49" charset="-122"/>
                <a:cs typeface="Times New Roman" panose="02020603050405020304" pitchFamily="18" charset="0"/>
              </a:rPr>
              <a:t>laser</a:t>
            </a:r>
            <a:r>
              <a:rPr lang="zh-CN" altLang="zh-CN" sz="1800" kern="100" dirty="0">
                <a:effectLst/>
                <a:ea typeface="仿宋" panose="02010609060101010101" pitchFamily="49" charset="-122"/>
                <a:cs typeface="Times New Roman" panose="02020603050405020304" pitchFamily="18" charset="0"/>
              </a:rPr>
              <a:t>，我们可以将合约拆分成一系列的状态和路径约束（控制流图）。</a:t>
            </a:r>
            <a:r>
              <a:rPr lang="en-US" altLang="zh-CN" sz="1800" kern="100" dirty="0">
                <a:effectLst/>
                <a:ea typeface="仿宋" panose="02010609060101010101" pitchFamily="49" charset="-122"/>
                <a:cs typeface="Times New Roman" panose="02020603050405020304" pitchFamily="18" charset="0"/>
              </a:rPr>
              <a:t>Laser</a:t>
            </a:r>
            <a:r>
              <a:rPr lang="zh-CN" altLang="zh-CN" sz="1800" kern="100" dirty="0">
                <a:effectLst/>
                <a:ea typeface="仿宋" panose="02010609060101010101" pitchFamily="49" charset="-122"/>
                <a:cs typeface="Times New Roman" panose="02020603050405020304" pitchFamily="18" charset="0"/>
              </a:rPr>
              <a:t>利用定理证明工具</a:t>
            </a:r>
            <a:r>
              <a:rPr lang="en-US" altLang="zh-CN" sz="1800" kern="100" dirty="0">
                <a:effectLst/>
                <a:ea typeface="仿宋" panose="02010609060101010101" pitchFamily="49" charset="-122"/>
                <a:cs typeface="Times New Roman" panose="02020603050405020304" pitchFamily="18" charset="0"/>
              </a:rPr>
              <a:t>z3</a:t>
            </a:r>
            <a:r>
              <a:rPr lang="zh-CN" altLang="zh-CN" sz="1800" kern="100" dirty="0">
                <a:effectLst/>
                <a:ea typeface="仿宋" panose="02010609060101010101" pitchFamily="49" charset="-122"/>
                <a:cs typeface="Times New Roman" panose="02020603050405020304" pitchFamily="18" charset="0"/>
              </a:rPr>
              <a:t>来检查路径约束的可满足性。</a:t>
            </a:r>
            <a:endParaRPr lang="zh-CN" altLang="en-US" dirty="0"/>
          </a:p>
        </p:txBody>
      </p:sp>
    </p:spTree>
    <p:extLst>
      <p:ext uri="{BB962C8B-B14F-4D97-AF65-F5344CB8AC3E}">
        <p14:creationId xmlns:p14="http://schemas.microsoft.com/office/powerpoint/2010/main" val="655241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常见漏洞</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检测手段</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E06B6445-86B9-4D60-9DAA-5E179C29BFE9}"/>
              </a:ext>
            </a:extLst>
          </p:cNvPr>
          <p:cNvSpPr txBox="1"/>
          <p:nvPr/>
        </p:nvSpPr>
        <p:spPr>
          <a:xfrm>
            <a:off x="3999393" y="1190447"/>
            <a:ext cx="6094428" cy="461665"/>
          </a:xfrm>
          <a:prstGeom prst="rect">
            <a:avLst/>
          </a:prstGeom>
          <a:noFill/>
        </p:spPr>
        <p:txBody>
          <a:bodyPr wrap="square">
            <a:spAutoFit/>
          </a:bodyPr>
          <a:lstStyle/>
          <a:p>
            <a:r>
              <a:rPr lang="zh-CN" altLang="en-US" sz="2400" kern="100" dirty="0">
                <a:effectLst/>
                <a:latin typeface="+mn-ea"/>
                <a:cs typeface="Times New Roman Regular"/>
              </a:rPr>
              <a:t>机器学习</a:t>
            </a:r>
            <a:r>
              <a:rPr lang="en-US" altLang="zh-CN" sz="2400" kern="100" dirty="0">
                <a:effectLst/>
                <a:latin typeface="+mn-ea"/>
                <a:cs typeface="Times New Roman Regular"/>
              </a:rPr>
              <a:t>/</a:t>
            </a:r>
            <a:r>
              <a:rPr lang="zh-CN" altLang="en-US" sz="2400" kern="100" dirty="0">
                <a:effectLst/>
                <a:latin typeface="+mn-ea"/>
                <a:cs typeface="Times New Roman Regular"/>
              </a:rPr>
              <a:t>深度学习检测方法</a:t>
            </a:r>
            <a:endParaRPr lang="zh-CN" altLang="en-US" sz="2400" dirty="0">
              <a:latin typeface="+mn-ea"/>
            </a:endParaRPr>
          </a:p>
        </p:txBody>
      </p:sp>
      <p:sp>
        <p:nvSpPr>
          <p:cNvPr id="2" name="文本框 1">
            <a:extLst>
              <a:ext uri="{FF2B5EF4-FFF2-40B4-BE49-F238E27FC236}">
                <a16:creationId xmlns:a16="http://schemas.microsoft.com/office/drawing/2014/main" id="{0461358D-AA09-48C4-8EA6-277E18CE96FE}"/>
              </a:ext>
            </a:extLst>
          </p:cNvPr>
          <p:cNvSpPr txBox="1"/>
          <p:nvPr/>
        </p:nvSpPr>
        <p:spPr>
          <a:xfrm>
            <a:off x="1282045" y="2090329"/>
            <a:ext cx="9737889" cy="3277820"/>
          </a:xfrm>
          <a:prstGeom prst="rect">
            <a:avLst/>
          </a:prstGeom>
          <a:noFill/>
        </p:spPr>
        <p:txBody>
          <a:bodyPr wrap="square" rtlCol="0">
            <a:spAutoFit/>
          </a:bodyPr>
          <a:lstStyle/>
          <a:p>
            <a:pPr indent="127000" algn="just">
              <a:lnSpc>
                <a:spcPct val="150000"/>
              </a:lnSpc>
            </a:pPr>
            <a:r>
              <a:rPr lang="zh-CN" altLang="zh-CN" sz="1800" kern="100" dirty="0">
                <a:effectLst/>
                <a:latin typeface="Times New Roman" panose="02020603050405020304" pitchFamily="18" charset="0"/>
                <a:ea typeface="仿宋" panose="02010609060101010101" pitchFamily="49" charset="-122"/>
              </a:rPr>
              <a:t>模块</a:t>
            </a:r>
            <a:r>
              <a:rPr lang="en-US" altLang="zh-CN" sz="1800" kern="100" dirty="0">
                <a:effectLst/>
                <a:latin typeface="Times New Roman" panose="02020603050405020304" pitchFamily="18" charset="0"/>
                <a:ea typeface="仿宋" panose="02010609060101010101" pitchFamily="49" charset="-122"/>
              </a:rPr>
              <a:t>1</a:t>
            </a:r>
            <a:r>
              <a:rPr lang="zh-CN" altLang="zh-CN" sz="1800" kern="100" dirty="0">
                <a:effectLst/>
                <a:latin typeface="Times New Roman" panose="02020603050405020304" pitchFamily="18" charset="0"/>
                <a:ea typeface="仿宋" panose="02010609060101010101" pitchFamily="49" charset="-122"/>
              </a:rPr>
              <a:t>：数据集整合模块，建立智能合约数据库，在网上获取大量智能合约，将其存入数据库</a:t>
            </a:r>
          </a:p>
          <a:p>
            <a:pPr indent="127000" algn="just">
              <a:lnSpc>
                <a:spcPct val="150000"/>
              </a:lnSpc>
            </a:pPr>
            <a:r>
              <a:rPr lang="zh-CN" altLang="zh-CN" sz="1800" kern="100" dirty="0">
                <a:effectLst/>
                <a:latin typeface="Times New Roman" panose="02020603050405020304" pitchFamily="18" charset="0"/>
                <a:ea typeface="仿宋" panose="02010609060101010101" pitchFamily="49" charset="-122"/>
              </a:rPr>
              <a:t>模块</a:t>
            </a:r>
            <a:r>
              <a:rPr lang="en-US" altLang="zh-CN" sz="1800" kern="100" dirty="0">
                <a:effectLst/>
                <a:latin typeface="Times New Roman" panose="02020603050405020304" pitchFamily="18" charset="0"/>
                <a:ea typeface="仿宋" panose="02010609060101010101" pitchFamily="49" charset="-122"/>
              </a:rPr>
              <a:t>2</a:t>
            </a:r>
            <a:r>
              <a:rPr lang="zh-CN" altLang="zh-CN" sz="1800" kern="100" dirty="0">
                <a:effectLst/>
                <a:latin typeface="Times New Roman" panose="02020603050405020304" pitchFamily="18" charset="0"/>
                <a:ea typeface="仿宋" panose="02010609060101010101" pitchFamily="49" charset="-122"/>
              </a:rPr>
              <a:t>：标签模块，通过已有的漏洞检测工具结合人工判断给数据集中的智能合约标记是否满</a:t>
            </a:r>
            <a:r>
              <a:rPr lang="en-US" altLang="zh-CN" sz="1800" kern="100" dirty="0">
                <a:effectLst/>
                <a:latin typeface="Times New Roman" panose="02020603050405020304" pitchFamily="18" charset="0"/>
                <a:ea typeface="仿宋" panose="02010609060101010101" pitchFamily="49" charset="-122"/>
              </a:rPr>
              <a:t>  </a:t>
            </a:r>
            <a:r>
              <a:rPr lang="zh-CN" altLang="zh-CN" sz="1800" kern="100" dirty="0">
                <a:effectLst/>
                <a:latin typeface="Times New Roman" panose="02020603050405020304" pitchFamily="18" charset="0"/>
                <a:ea typeface="仿宋" panose="02010609060101010101" pitchFamily="49" charset="-122"/>
              </a:rPr>
              <a:t>足某些漏洞</a:t>
            </a:r>
          </a:p>
          <a:p>
            <a:pPr indent="127000" algn="just">
              <a:lnSpc>
                <a:spcPct val="150000"/>
              </a:lnSpc>
            </a:pPr>
            <a:r>
              <a:rPr lang="zh-CN" altLang="zh-CN" sz="1800" kern="100" dirty="0">
                <a:effectLst/>
                <a:latin typeface="Times New Roman" panose="02020603050405020304" pitchFamily="18" charset="0"/>
                <a:ea typeface="仿宋" panose="02010609060101010101" pitchFamily="49" charset="-122"/>
              </a:rPr>
              <a:t>模型</a:t>
            </a:r>
            <a:r>
              <a:rPr lang="en-US" altLang="zh-CN" sz="1800" kern="100" dirty="0">
                <a:effectLst/>
                <a:latin typeface="Times New Roman" panose="02020603050405020304" pitchFamily="18" charset="0"/>
                <a:ea typeface="仿宋" panose="02010609060101010101" pitchFamily="49" charset="-122"/>
              </a:rPr>
              <a:t>3</a:t>
            </a:r>
            <a:r>
              <a:rPr lang="zh-CN" altLang="zh-CN" sz="1800" kern="100" dirty="0">
                <a:effectLst/>
                <a:latin typeface="Times New Roman" panose="02020603050405020304" pitchFamily="18" charset="0"/>
                <a:ea typeface="仿宋" panose="02010609060101010101" pitchFamily="49" charset="-122"/>
              </a:rPr>
              <a:t>：特征提取模块，通过定义操作码的前后依关系（一种机器学习特征提取）或将代码转</a:t>
            </a:r>
            <a:r>
              <a:rPr lang="en-US" altLang="zh-CN" sz="1800" kern="100" dirty="0">
                <a:effectLst/>
                <a:latin typeface="Times New Roman" panose="02020603050405020304" pitchFamily="18" charset="0"/>
                <a:ea typeface="仿宋" panose="02010609060101010101" pitchFamily="49" charset="-122"/>
              </a:rPr>
              <a:t>  </a:t>
            </a:r>
            <a:r>
              <a:rPr lang="zh-CN" altLang="zh-CN" sz="1800" kern="100" dirty="0">
                <a:effectLst/>
                <a:latin typeface="Times New Roman" panose="02020603050405020304" pitchFamily="18" charset="0"/>
                <a:ea typeface="仿宋" panose="02010609060101010101" pitchFamily="49" charset="-122"/>
              </a:rPr>
              <a:t>化为控制流图进而转化为点集和边集（深度学习工具</a:t>
            </a:r>
            <a:r>
              <a:rPr lang="en-US" altLang="zh-CN" sz="1800" kern="100" dirty="0">
                <a:effectLst/>
                <a:latin typeface="Times New Roman" panose="02020603050405020304" pitchFamily="18" charset="0"/>
                <a:ea typeface="仿宋" panose="02010609060101010101" pitchFamily="49" charset="-122"/>
              </a:rPr>
              <a:t>TMP</a:t>
            </a:r>
            <a:r>
              <a:rPr lang="zh-CN" altLang="zh-CN" sz="1800" kern="100" dirty="0">
                <a:effectLst/>
                <a:latin typeface="Times New Roman" panose="02020603050405020304" pitchFamily="18" charset="0"/>
                <a:ea typeface="仿宋" panose="02010609060101010101" pitchFamily="49" charset="-122"/>
              </a:rPr>
              <a:t>）的方法，获取每个合约的特征向量</a:t>
            </a:r>
          </a:p>
          <a:p>
            <a:pPr indent="127000" algn="just">
              <a:lnSpc>
                <a:spcPct val="150000"/>
              </a:lnSpc>
            </a:pPr>
            <a:r>
              <a:rPr lang="zh-CN" altLang="zh-CN" sz="1800" kern="100" dirty="0">
                <a:effectLst/>
                <a:latin typeface="Times New Roman" panose="02020603050405020304" pitchFamily="18" charset="0"/>
                <a:ea typeface="仿宋" panose="02010609060101010101" pitchFamily="49" charset="-122"/>
              </a:rPr>
              <a:t>模块</a:t>
            </a:r>
            <a:r>
              <a:rPr lang="en-US" altLang="zh-CN" sz="1800" kern="100" dirty="0">
                <a:effectLst/>
                <a:latin typeface="Times New Roman" panose="02020603050405020304" pitchFamily="18" charset="0"/>
                <a:ea typeface="仿宋" panose="02010609060101010101" pitchFamily="49" charset="-122"/>
              </a:rPr>
              <a:t>4</a:t>
            </a:r>
            <a:r>
              <a:rPr lang="zh-CN" altLang="zh-CN" sz="1800" kern="100" dirty="0">
                <a:effectLst/>
                <a:latin typeface="Times New Roman" panose="02020603050405020304" pitchFamily="18" charset="0"/>
                <a:ea typeface="仿宋" panose="02010609060101010101" pitchFamily="49" charset="-122"/>
              </a:rPr>
              <a:t>：模型构建与选择模块，通过选取多个机器学习</a:t>
            </a:r>
            <a:r>
              <a:rPr lang="en-US" altLang="zh-CN" sz="1800" kern="100" dirty="0">
                <a:effectLst/>
                <a:latin typeface="Times New Roman" panose="02020603050405020304" pitchFamily="18" charset="0"/>
                <a:ea typeface="仿宋" panose="02010609060101010101" pitchFamily="49" charset="-122"/>
              </a:rPr>
              <a:t>/</a:t>
            </a:r>
            <a:r>
              <a:rPr lang="zh-CN" altLang="zh-CN" sz="1800" kern="100" dirty="0">
                <a:effectLst/>
                <a:latin typeface="Times New Roman" panose="02020603050405020304" pitchFamily="18" charset="0"/>
                <a:ea typeface="仿宋" panose="02010609060101010101" pitchFamily="49" charset="-122"/>
              </a:rPr>
              <a:t>深度学习模型，划分训练集和测试集，遍历超参数并对各个性能指标进行记录，选取出表现最优的模型和参数</a:t>
            </a:r>
          </a:p>
          <a:p>
            <a:endParaRPr lang="zh-CN" altLang="en-US" dirty="0"/>
          </a:p>
        </p:txBody>
      </p:sp>
    </p:spTree>
    <p:extLst>
      <p:ext uri="{BB962C8B-B14F-4D97-AF65-F5344CB8AC3E}">
        <p14:creationId xmlns:p14="http://schemas.microsoft.com/office/powerpoint/2010/main" val="133106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常见漏洞</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检测手段</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60D1E42D-AFA2-4921-8986-40D9A262FCA2}"/>
              </a:ext>
            </a:extLst>
          </p:cNvPr>
          <p:cNvSpPr txBox="1"/>
          <p:nvPr/>
        </p:nvSpPr>
        <p:spPr>
          <a:xfrm>
            <a:off x="3993068" y="927205"/>
            <a:ext cx="6094428" cy="461665"/>
          </a:xfrm>
          <a:prstGeom prst="rect">
            <a:avLst/>
          </a:prstGeom>
          <a:noFill/>
        </p:spPr>
        <p:txBody>
          <a:bodyPr wrap="square">
            <a:spAutoFit/>
          </a:bodyPr>
          <a:lstStyle/>
          <a:p>
            <a:r>
              <a:rPr lang="zh-CN" altLang="en-US" sz="2400" kern="100" dirty="0">
                <a:effectLst/>
                <a:latin typeface="+mn-ea"/>
                <a:cs typeface="Times New Roman Regular"/>
              </a:rPr>
              <a:t>基于操作码的特征提取方法</a:t>
            </a:r>
            <a:endParaRPr lang="zh-CN" altLang="en-US" sz="2400" dirty="0">
              <a:latin typeface="+mn-ea"/>
            </a:endParaRPr>
          </a:p>
        </p:txBody>
      </p:sp>
      <p:pic>
        <p:nvPicPr>
          <p:cNvPr id="15" name="图片 14" descr="表格&#10;&#10;描述已自动生成">
            <a:extLst>
              <a:ext uri="{FF2B5EF4-FFF2-40B4-BE49-F238E27FC236}">
                <a16:creationId xmlns:a16="http://schemas.microsoft.com/office/drawing/2014/main" id="{D60B9F21-0297-4353-B815-D40628ED0FBA}"/>
              </a:ext>
            </a:extLst>
          </p:cNvPr>
          <p:cNvPicPr>
            <a:picLocks noChangeAspect="1"/>
          </p:cNvPicPr>
          <p:nvPr/>
        </p:nvPicPr>
        <p:blipFill>
          <a:blip r:embed="rId5"/>
          <a:stretch>
            <a:fillRect/>
          </a:stretch>
        </p:blipFill>
        <p:spPr>
          <a:xfrm>
            <a:off x="6791404" y="2019819"/>
            <a:ext cx="5138766" cy="3150870"/>
          </a:xfrm>
          <a:prstGeom prst="rect">
            <a:avLst/>
          </a:prstGeom>
        </p:spPr>
      </p:pic>
      <p:sp>
        <p:nvSpPr>
          <p:cNvPr id="17" name="文本框 16">
            <a:extLst>
              <a:ext uri="{FF2B5EF4-FFF2-40B4-BE49-F238E27FC236}">
                <a16:creationId xmlns:a16="http://schemas.microsoft.com/office/drawing/2014/main" id="{4EC3AC53-A05F-4F24-834D-9C5A8ED11182}"/>
              </a:ext>
            </a:extLst>
          </p:cNvPr>
          <p:cNvSpPr txBox="1"/>
          <p:nvPr/>
        </p:nvSpPr>
        <p:spPr>
          <a:xfrm>
            <a:off x="6195435" y="5186080"/>
            <a:ext cx="6093228" cy="455253"/>
          </a:xfrm>
          <a:prstGeom prst="rect">
            <a:avLst/>
          </a:prstGeom>
          <a:noFill/>
        </p:spPr>
        <p:txBody>
          <a:bodyPr wrap="square">
            <a:spAutoFit/>
          </a:bodyPr>
          <a:lstStyle/>
          <a:p>
            <a:pPr indent="127000" algn="ctr">
              <a:lnSpc>
                <a:spcPct val="150000"/>
              </a:lnSpc>
            </a:pPr>
            <a:r>
              <a:rPr lang="zh-CN" altLang="zh-CN" sz="1800" kern="100" dirty="0">
                <a:effectLst/>
                <a:latin typeface="Times New Roman Regular"/>
                <a:ea typeface="仿宋" panose="02010609060101010101" pitchFamily="49" charset="-122"/>
                <a:cs typeface="Times New Roman Regular"/>
              </a:rPr>
              <a:t>图</a:t>
            </a:r>
            <a:r>
              <a:rPr lang="en-US" altLang="zh-CN" sz="1800" kern="100" dirty="0">
                <a:effectLst/>
                <a:latin typeface="Times New Roman Regular"/>
                <a:ea typeface="仿宋" panose="02010609060101010101" pitchFamily="49" charset="-122"/>
              </a:rPr>
              <a:t>8.</a:t>
            </a:r>
            <a:r>
              <a:rPr lang="zh-CN" altLang="zh-CN" sz="1800" kern="100" dirty="0">
                <a:effectLst/>
                <a:latin typeface="Times New Roman Regular"/>
                <a:ea typeface="仿宋" panose="02010609060101010101" pitchFamily="49" charset="-122"/>
                <a:cs typeface="Times New Roman Regular"/>
              </a:rPr>
              <a:t>基于操作码的特征提取</a:t>
            </a:r>
            <a:endParaRPr lang="zh-CN" altLang="zh-CN" sz="2400" kern="100" dirty="0">
              <a:effectLst/>
              <a:latin typeface="Times New Roman" panose="02020603050405020304" pitchFamily="18" charset="0"/>
              <a:ea typeface="仿宋" panose="02010609060101010101" pitchFamily="49" charset="-122"/>
            </a:endParaRPr>
          </a:p>
        </p:txBody>
      </p:sp>
      <p:sp>
        <p:nvSpPr>
          <p:cNvPr id="3" name="文本框 2">
            <a:extLst>
              <a:ext uri="{FF2B5EF4-FFF2-40B4-BE49-F238E27FC236}">
                <a16:creationId xmlns:a16="http://schemas.microsoft.com/office/drawing/2014/main" id="{0CC631C5-83F5-4862-8E45-D2207247F82C}"/>
              </a:ext>
            </a:extLst>
          </p:cNvPr>
          <p:cNvSpPr txBox="1"/>
          <p:nvPr/>
        </p:nvSpPr>
        <p:spPr>
          <a:xfrm>
            <a:off x="820132" y="1955394"/>
            <a:ext cx="4873657" cy="3277820"/>
          </a:xfrm>
          <a:prstGeom prst="rect">
            <a:avLst/>
          </a:prstGeom>
          <a:noFill/>
        </p:spPr>
        <p:txBody>
          <a:bodyPr wrap="square" rtlCol="0">
            <a:spAutoFit/>
          </a:bodyPr>
          <a:lstStyle/>
          <a:p>
            <a:pPr>
              <a:lnSpc>
                <a:spcPct val="150000"/>
              </a:lnSpc>
            </a:pPr>
            <a:r>
              <a:rPr lang="zh-CN" altLang="zh-CN" sz="1800" kern="100" dirty="0">
                <a:effectLst/>
                <a:latin typeface="Times New Roman Regular"/>
                <a:ea typeface="仿宋" panose="02010609060101010101" pitchFamily="49" charset="-122"/>
                <a:cs typeface="Times New Roman Regular"/>
              </a:rPr>
              <a:t>首先，我们需要对</a:t>
            </a:r>
            <a:r>
              <a:rPr lang="en-US" altLang="zh-CN" sz="1800" kern="100" dirty="0">
                <a:effectLst/>
                <a:latin typeface="Times New Roman Regular"/>
                <a:ea typeface="仿宋" panose="02010609060101010101" pitchFamily="49" charset="-122"/>
              </a:rPr>
              <a:t>solidity</a:t>
            </a:r>
            <a:r>
              <a:rPr lang="zh-CN" altLang="zh-CN" sz="1800" kern="100" dirty="0">
                <a:effectLst/>
                <a:latin typeface="Times New Roman Regular"/>
                <a:ea typeface="仿宋" panose="02010609060101010101" pitchFamily="49" charset="-122"/>
                <a:cs typeface="Times New Roman Regular"/>
              </a:rPr>
              <a:t>源代码或</a:t>
            </a:r>
            <a:r>
              <a:rPr lang="en-US" altLang="zh-CN" sz="1800" kern="100" dirty="0" err="1">
                <a:effectLst/>
                <a:latin typeface="Times New Roman Regular"/>
                <a:ea typeface="仿宋" panose="02010609060101010101" pitchFamily="49" charset="-122"/>
              </a:rPr>
              <a:t>evm</a:t>
            </a:r>
            <a:r>
              <a:rPr lang="zh-CN" altLang="zh-CN" sz="1800" kern="100" dirty="0">
                <a:effectLst/>
                <a:latin typeface="Times New Roman Regular"/>
                <a:ea typeface="仿宋" panose="02010609060101010101" pitchFamily="49" charset="-122"/>
                <a:cs typeface="Times New Roman Regular"/>
              </a:rPr>
              <a:t>字节码转换成操作码，由于操作码的有限性我们更容易对其进行分析。我们得到操作码序列后（如图</a:t>
            </a:r>
            <a:r>
              <a:rPr lang="en-US" altLang="zh-CN" sz="1800" kern="100" dirty="0">
                <a:effectLst/>
                <a:latin typeface="Times New Roman Regular"/>
                <a:ea typeface="仿宋" panose="02010609060101010101" pitchFamily="49" charset="-122"/>
              </a:rPr>
              <a:t>8</a:t>
            </a:r>
            <a:r>
              <a:rPr lang="zh-CN" altLang="zh-CN" sz="1800" kern="100" dirty="0">
                <a:effectLst/>
                <a:latin typeface="Times New Roman Regular"/>
                <a:ea typeface="仿宋" panose="02010609060101010101" pitchFamily="49" charset="-122"/>
                <a:cs typeface="Times New Roman Regular"/>
              </a:rPr>
              <a:t>），使用</a:t>
            </a:r>
            <a:r>
              <a:rPr lang="en-US" altLang="zh-CN" sz="1800" kern="100" dirty="0">
                <a:effectLst/>
                <a:latin typeface="Times New Roman Regular"/>
                <a:ea typeface="仿宋" panose="02010609060101010101" pitchFamily="49" charset="-122"/>
              </a:rPr>
              <a:t>bigram</a:t>
            </a:r>
            <a:r>
              <a:rPr lang="zh-CN" altLang="zh-CN" sz="1800" kern="100" dirty="0">
                <a:effectLst/>
                <a:latin typeface="Times New Roman Regular"/>
                <a:ea typeface="仿宋" panose="02010609060101010101" pitchFamily="49" charset="-122"/>
                <a:cs typeface="Times New Roman Regular"/>
              </a:rPr>
              <a:t>策略考虑操作码任意相邻两个的依赖关系，并根据</a:t>
            </a:r>
            <a:r>
              <a:rPr lang="en-US" altLang="zh-CN" sz="1800" kern="100" dirty="0">
                <a:effectLst/>
                <a:latin typeface="Times New Roman Regular"/>
                <a:ea typeface="仿宋" panose="02010609060101010101" pitchFamily="49" charset="-122"/>
              </a:rPr>
              <a:t>bigram</a:t>
            </a:r>
            <a:r>
              <a:rPr lang="zh-CN" altLang="zh-CN" sz="1800" kern="100" dirty="0">
                <a:effectLst/>
                <a:latin typeface="Times New Roman Regular"/>
                <a:ea typeface="仿宋" panose="02010609060101010101" pitchFamily="49" charset="-122"/>
                <a:cs typeface="Times New Roman Regular"/>
              </a:rPr>
              <a:t>出现的频率作为特征构成特征矩阵。最后将特征喂入训练模型即可。</a:t>
            </a:r>
            <a:endParaRPr lang="zh-CN" altLang="zh-CN" sz="1800" kern="100" dirty="0">
              <a:effectLst/>
              <a:latin typeface="Times New Roman" panose="02020603050405020304" pitchFamily="18" charset="0"/>
              <a:ea typeface="仿宋" panose="02010609060101010101" pitchFamily="49" charset="-122"/>
            </a:endParaRPr>
          </a:p>
          <a:p>
            <a:endParaRPr lang="zh-CN" altLang="en-US" dirty="0"/>
          </a:p>
        </p:txBody>
      </p:sp>
    </p:spTree>
    <p:extLst>
      <p:ext uri="{BB962C8B-B14F-4D97-AF65-F5344CB8AC3E}">
        <p14:creationId xmlns:p14="http://schemas.microsoft.com/office/powerpoint/2010/main" val="366965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常见漏洞</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检测手段</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96C2626A-D6E9-4C3D-8A3E-FA1DE7FC1F44}"/>
              </a:ext>
            </a:extLst>
          </p:cNvPr>
          <p:cNvSpPr txBox="1"/>
          <p:nvPr/>
        </p:nvSpPr>
        <p:spPr>
          <a:xfrm>
            <a:off x="3993068" y="927205"/>
            <a:ext cx="6094428" cy="461665"/>
          </a:xfrm>
          <a:prstGeom prst="rect">
            <a:avLst/>
          </a:prstGeom>
          <a:noFill/>
        </p:spPr>
        <p:txBody>
          <a:bodyPr wrap="square">
            <a:spAutoFit/>
          </a:bodyPr>
          <a:lstStyle/>
          <a:p>
            <a:r>
              <a:rPr lang="zh-CN" altLang="en-US" sz="2400" kern="100" dirty="0">
                <a:effectLst/>
                <a:latin typeface="+mn-ea"/>
                <a:cs typeface="Times New Roman Regular"/>
              </a:rPr>
              <a:t>基于图的特征提取方法</a:t>
            </a:r>
            <a:endParaRPr lang="zh-CN" altLang="en-US" sz="2400" dirty="0">
              <a:latin typeface="+mn-ea"/>
            </a:endParaRPr>
          </a:p>
        </p:txBody>
      </p:sp>
      <p:pic>
        <p:nvPicPr>
          <p:cNvPr id="15" name="图片 14" descr="图示&#10;&#10;描述已自动生成">
            <a:extLst>
              <a:ext uri="{FF2B5EF4-FFF2-40B4-BE49-F238E27FC236}">
                <a16:creationId xmlns:a16="http://schemas.microsoft.com/office/drawing/2014/main" id="{6265D70C-78AD-4A8B-9ABE-53687FD491ED}"/>
              </a:ext>
            </a:extLst>
          </p:cNvPr>
          <p:cNvPicPr>
            <a:picLocks noChangeAspect="1"/>
          </p:cNvPicPr>
          <p:nvPr/>
        </p:nvPicPr>
        <p:blipFill>
          <a:blip r:embed="rId5"/>
          <a:stretch>
            <a:fillRect/>
          </a:stretch>
        </p:blipFill>
        <p:spPr>
          <a:xfrm>
            <a:off x="2063674" y="3939898"/>
            <a:ext cx="7421881" cy="1990897"/>
          </a:xfrm>
          <a:prstGeom prst="rect">
            <a:avLst/>
          </a:prstGeom>
        </p:spPr>
      </p:pic>
      <p:sp>
        <p:nvSpPr>
          <p:cNvPr id="17" name="文本框 16">
            <a:extLst>
              <a:ext uri="{FF2B5EF4-FFF2-40B4-BE49-F238E27FC236}">
                <a16:creationId xmlns:a16="http://schemas.microsoft.com/office/drawing/2014/main" id="{1EB72177-1E25-4205-9DF0-28064F297B83}"/>
              </a:ext>
            </a:extLst>
          </p:cNvPr>
          <p:cNvSpPr txBox="1"/>
          <p:nvPr/>
        </p:nvSpPr>
        <p:spPr>
          <a:xfrm>
            <a:off x="2813912" y="5921484"/>
            <a:ext cx="6093228" cy="455253"/>
          </a:xfrm>
          <a:prstGeom prst="rect">
            <a:avLst/>
          </a:prstGeom>
          <a:noFill/>
        </p:spPr>
        <p:txBody>
          <a:bodyPr wrap="square">
            <a:spAutoFit/>
          </a:bodyPr>
          <a:lstStyle/>
          <a:p>
            <a:pPr indent="127000" algn="ctr">
              <a:lnSpc>
                <a:spcPct val="150000"/>
              </a:lnSpc>
            </a:pPr>
            <a:r>
              <a:rPr lang="zh-CN" altLang="zh-CN" sz="1800" kern="100" dirty="0">
                <a:effectLst/>
                <a:latin typeface="Times New Roman Regular"/>
                <a:ea typeface="仿宋" panose="02010609060101010101" pitchFamily="49" charset="-122"/>
                <a:cs typeface="Times New Roman Regular"/>
              </a:rPr>
              <a:t>图</a:t>
            </a:r>
            <a:r>
              <a:rPr lang="en-US" altLang="zh-CN" sz="1800" kern="100" dirty="0">
                <a:effectLst/>
                <a:latin typeface="Times New Roman Regular"/>
                <a:ea typeface="仿宋" panose="02010609060101010101" pitchFamily="49" charset="-122"/>
              </a:rPr>
              <a:t>9.</a:t>
            </a:r>
            <a:r>
              <a:rPr lang="zh-CN" altLang="zh-CN" sz="1800" kern="100" dirty="0">
                <a:effectLst/>
                <a:latin typeface="Times New Roman Regular"/>
                <a:ea typeface="仿宋" panose="02010609060101010101" pitchFamily="49" charset="-122"/>
                <a:cs typeface="Times New Roman Regular"/>
              </a:rPr>
              <a:t>基于图的特征提取</a:t>
            </a:r>
            <a:endParaRPr lang="zh-CN" altLang="zh-CN" sz="2400" kern="100" dirty="0">
              <a:effectLst/>
              <a:latin typeface="Times New Roman" panose="02020603050405020304" pitchFamily="18" charset="0"/>
              <a:ea typeface="仿宋" panose="02010609060101010101" pitchFamily="49" charset="-122"/>
            </a:endParaRPr>
          </a:p>
        </p:txBody>
      </p:sp>
      <p:sp>
        <p:nvSpPr>
          <p:cNvPr id="3" name="文本框 2">
            <a:extLst>
              <a:ext uri="{FF2B5EF4-FFF2-40B4-BE49-F238E27FC236}">
                <a16:creationId xmlns:a16="http://schemas.microsoft.com/office/drawing/2014/main" id="{6E05273F-A994-4DA9-8E9A-F71D6F6BB8CE}"/>
              </a:ext>
            </a:extLst>
          </p:cNvPr>
          <p:cNvSpPr txBox="1"/>
          <p:nvPr/>
        </p:nvSpPr>
        <p:spPr>
          <a:xfrm>
            <a:off x="2063673" y="1867554"/>
            <a:ext cx="7344277" cy="1288238"/>
          </a:xfrm>
          <a:prstGeom prst="rect">
            <a:avLst/>
          </a:prstGeom>
          <a:noFill/>
        </p:spPr>
        <p:txBody>
          <a:bodyPr wrap="square" rtlCol="0">
            <a:spAutoFit/>
          </a:bodyPr>
          <a:lstStyle/>
          <a:p>
            <a:pPr>
              <a:lnSpc>
                <a:spcPct val="150000"/>
              </a:lnSpc>
            </a:pPr>
            <a:r>
              <a:rPr lang="zh-CN" altLang="zh-CN" sz="1800" kern="100" dirty="0">
                <a:effectLst/>
                <a:ea typeface="Times New Roman Regular"/>
              </a:rPr>
              <a:t> </a:t>
            </a:r>
            <a:r>
              <a:rPr lang="en-US" altLang="zh-CN" sz="1800" kern="100" dirty="0">
                <a:effectLst/>
                <a:ea typeface="Times New Roman Regular"/>
              </a:rPr>
              <a:t>      </a:t>
            </a:r>
            <a:r>
              <a:rPr lang="zh-CN" altLang="zh-CN" sz="1800" kern="100" dirty="0">
                <a:effectLst/>
                <a:latin typeface="Times New Roman Regular"/>
                <a:ea typeface="仿宋" panose="02010609060101010101" pitchFamily="49" charset="-122"/>
                <a:cs typeface="Times New Roman Regular"/>
              </a:rPr>
              <a:t>这种特征提取方法主要是将合约中重要的函数和变量、控制流数据流的信息转化为点和边的信息。后续，进一步通过节点的精简和边的消融得到节点和边的</a:t>
            </a:r>
            <a:r>
              <a:rPr lang="en-US" altLang="zh-CN" sz="1800" kern="100" dirty="0">
                <a:effectLst/>
                <a:latin typeface="Times New Roman Regular"/>
                <a:ea typeface="仿宋" panose="02010609060101010101" pitchFamily="49" charset="-122"/>
              </a:rPr>
              <a:t>one-hot</a:t>
            </a:r>
            <a:r>
              <a:rPr lang="zh-CN" altLang="zh-CN" sz="1800" kern="100" dirty="0">
                <a:effectLst/>
                <a:latin typeface="Times New Roman Regular"/>
                <a:ea typeface="仿宋" panose="02010609060101010101" pitchFamily="49" charset="-122"/>
                <a:cs typeface="Times New Roman Regular"/>
              </a:rPr>
              <a:t>编码，并将其喂入训练模型中。</a:t>
            </a:r>
            <a:endParaRPr lang="zh-CN" altLang="en-US" dirty="0"/>
          </a:p>
        </p:txBody>
      </p:sp>
    </p:spTree>
    <p:extLst>
      <p:ext uri="{BB962C8B-B14F-4D97-AF65-F5344CB8AC3E}">
        <p14:creationId xmlns:p14="http://schemas.microsoft.com/office/powerpoint/2010/main" val="3728150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870552"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3" name="组合 2"/>
          <p:cNvGrpSpPr/>
          <p:nvPr/>
        </p:nvGrpSpPr>
        <p:grpSpPr>
          <a:xfrm>
            <a:off x="-4632" y="-1"/>
            <a:ext cx="12196631" cy="2127749"/>
            <a:chOff x="-4632" y="-1"/>
            <a:chExt cx="12196631" cy="2127749"/>
          </a:xfrm>
        </p:grpSpPr>
        <p:sp>
          <p:nvSpPr>
            <p:cNvPr id="11"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grpSp>
        <p:nvGrpSpPr>
          <p:cNvPr id="32" name="组合 31">
            <a:extLst>
              <a:ext uri="{FF2B5EF4-FFF2-40B4-BE49-F238E27FC236}">
                <a16:creationId xmlns:a16="http://schemas.microsoft.com/office/drawing/2014/main" id="{33F5A969-260B-422F-B4E3-DA6395C64BC8}"/>
              </a:ext>
            </a:extLst>
          </p:cNvPr>
          <p:cNvGrpSpPr/>
          <p:nvPr/>
        </p:nvGrpSpPr>
        <p:grpSpPr>
          <a:xfrm>
            <a:off x="3154566" y="4130877"/>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ECF43A9D-946B-4EC1-A72C-12F9965E137E}"/>
              </a:ext>
            </a:extLst>
          </p:cNvPr>
          <p:cNvGrpSpPr/>
          <p:nvPr/>
        </p:nvGrpSpPr>
        <p:grpSpPr>
          <a:xfrm>
            <a:off x="3055559" y="4428336"/>
            <a:ext cx="3235048" cy="651312"/>
            <a:chOff x="209724" y="4394568"/>
            <a:chExt cx="3235048" cy="651312"/>
          </a:xfrm>
        </p:grpSpPr>
        <p:sp>
          <p:nvSpPr>
            <p:cNvPr id="42" name="文本框 41">
              <a:extLst>
                <a:ext uri="{FF2B5EF4-FFF2-40B4-BE49-F238E27FC236}">
                  <a16:creationId xmlns:a16="http://schemas.microsoft.com/office/drawing/2014/main" id="{0AE1EE13-9C37-48CE-BDB5-4C39D3287054}"/>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智能合约常见漏洞</a:t>
              </a:r>
            </a:p>
          </p:txBody>
        </p:sp>
        <p:sp>
          <p:nvSpPr>
            <p:cNvPr id="43" name="文本框 42">
              <a:extLst>
                <a:ext uri="{FF2B5EF4-FFF2-40B4-BE49-F238E27FC236}">
                  <a16:creationId xmlns:a16="http://schemas.microsoft.com/office/drawing/2014/main" id="{7F2CAF46-B10D-40CB-809E-1FD36E596AC9}"/>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4" name="组合 43">
            <a:extLst>
              <a:ext uri="{FF2B5EF4-FFF2-40B4-BE49-F238E27FC236}">
                <a16:creationId xmlns:a16="http://schemas.microsoft.com/office/drawing/2014/main" id="{775522BE-CE53-47EB-8AEE-C0375FF18584}"/>
              </a:ext>
            </a:extLst>
          </p:cNvPr>
          <p:cNvGrpSpPr/>
          <p:nvPr/>
        </p:nvGrpSpPr>
        <p:grpSpPr>
          <a:xfrm>
            <a:off x="5948570" y="4428336"/>
            <a:ext cx="3235048" cy="651312"/>
            <a:chOff x="209724" y="4394568"/>
            <a:chExt cx="3235048" cy="651312"/>
          </a:xfrm>
        </p:grpSpPr>
        <p:sp>
          <p:nvSpPr>
            <p:cNvPr id="45" name="文本框 44">
              <a:extLst>
                <a:ext uri="{FF2B5EF4-FFF2-40B4-BE49-F238E27FC236}">
                  <a16:creationId xmlns:a16="http://schemas.microsoft.com/office/drawing/2014/main" id="{4C9B050D-6789-4AA9-A526-56ECC8167D9A}"/>
                </a:ext>
              </a:extLst>
            </p:cNvPr>
            <p:cNvSpPr txBox="1"/>
            <p:nvPr/>
          </p:nvSpPr>
          <p:spPr>
            <a:xfrm>
              <a:off x="562698"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常用漏洞检测方法</a:t>
              </a:r>
            </a:p>
          </p:txBody>
        </p:sp>
        <p:sp>
          <p:nvSpPr>
            <p:cNvPr id="46" name="文本框 45">
              <a:extLst>
                <a:ext uri="{FF2B5EF4-FFF2-40B4-BE49-F238E27FC236}">
                  <a16:creationId xmlns:a16="http://schemas.microsoft.com/office/drawing/2014/main" id="{5697B987-A274-4B86-8D56-FF0D05DEF62C}"/>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47" name="组合 46">
            <a:extLst>
              <a:ext uri="{FF2B5EF4-FFF2-40B4-BE49-F238E27FC236}">
                <a16:creationId xmlns:a16="http://schemas.microsoft.com/office/drawing/2014/main" id="{A8177A08-65D0-43C8-BBED-595C77563E02}"/>
              </a:ext>
            </a:extLst>
          </p:cNvPr>
          <p:cNvGrpSpPr/>
          <p:nvPr/>
        </p:nvGrpSpPr>
        <p:grpSpPr>
          <a:xfrm>
            <a:off x="8926651" y="4401261"/>
            <a:ext cx="3235048" cy="651312"/>
            <a:chOff x="209724" y="4394568"/>
            <a:chExt cx="3235048" cy="651312"/>
          </a:xfrm>
        </p:grpSpPr>
        <p:sp>
          <p:nvSpPr>
            <p:cNvPr id="48" name="文本框 47">
              <a:extLst>
                <a:ext uri="{FF2B5EF4-FFF2-40B4-BE49-F238E27FC236}">
                  <a16:creationId xmlns:a16="http://schemas.microsoft.com/office/drawing/2014/main" id="{2AAA4CA5-B98F-4084-9D8B-791B4F288906}"/>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国内外发展与总结</a:t>
              </a:r>
            </a:p>
          </p:txBody>
        </p:sp>
        <p:sp>
          <p:nvSpPr>
            <p:cNvPr id="49" name="文本框 48">
              <a:extLst>
                <a:ext uri="{FF2B5EF4-FFF2-40B4-BE49-F238E27FC236}">
                  <a16:creationId xmlns:a16="http://schemas.microsoft.com/office/drawing/2014/main" id="{9DA7B37F-8451-467A-BBAB-DA5CFB47BA30}"/>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212132" y="964934"/>
              <a:ext cx="36338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0B2A5590-4C2D-49EC-8832-F5EB782F5745}"/>
              </a:ext>
            </a:extLst>
          </p:cNvPr>
          <p:cNvGrpSpPr/>
          <p:nvPr/>
        </p:nvGrpSpPr>
        <p:grpSpPr>
          <a:xfrm>
            <a:off x="173449" y="4428336"/>
            <a:ext cx="3235048" cy="651312"/>
            <a:chOff x="209724" y="4394568"/>
            <a:chExt cx="3235048" cy="651312"/>
          </a:xfrm>
        </p:grpSpPr>
        <p:sp>
          <p:nvSpPr>
            <p:cNvPr id="54" name="文本框 53">
              <a:extLst>
                <a:ext uri="{FF2B5EF4-FFF2-40B4-BE49-F238E27FC236}">
                  <a16:creationId xmlns:a16="http://schemas.microsoft.com/office/drawing/2014/main" id="{B48B34B3-953B-43F7-9936-47B1D78ECC55}"/>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智能合约概述</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55" name="文本框 54">
              <a:extLst>
                <a:ext uri="{FF2B5EF4-FFF2-40B4-BE49-F238E27FC236}">
                  <a16:creationId xmlns:a16="http://schemas.microsoft.com/office/drawing/2014/main" id="{4A754894-4355-4EF2-A7A1-C0984BD0606C}"/>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78737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020843" cy="369332"/>
            <a:chOff x="5416649" y="76583"/>
            <a:chExt cx="6020843" cy="369332"/>
          </a:xfrm>
        </p:grpSpPr>
        <p:sp>
          <p:nvSpPr>
            <p:cNvPr id="42" name="矩形 41">
              <a:extLst>
                <a:ext uri="{FF2B5EF4-FFF2-40B4-BE49-F238E27FC236}">
                  <a16:creationId xmlns:a16="http://schemas.microsoft.com/office/drawing/2014/main" id="{56720B49-086F-43EE-A8F9-614DA194FCA0}"/>
                </a:ext>
              </a:extLst>
            </p:cNvPr>
            <p:cNvSpPr/>
            <p:nvPr/>
          </p:nvSpPr>
          <p:spPr>
            <a:xfrm>
              <a:off x="8593220"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常见漏洞</a:t>
              </a: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检测手段</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FFA146F6-6B5E-45B2-90E3-6B4199C934F0}"/>
              </a:ext>
            </a:extLst>
          </p:cNvPr>
          <p:cNvSpPr txBox="1"/>
          <p:nvPr/>
        </p:nvSpPr>
        <p:spPr>
          <a:xfrm>
            <a:off x="4366914" y="1139321"/>
            <a:ext cx="6094428" cy="461665"/>
          </a:xfrm>
          <a:prstGeom prst="rect">
            <a:avLst/>
          </a:prstGeom>
          <a:noFill/>
        </p:spPr>
        <p:txBody>
          <a:bodyPr wrap="square">
            <a:spAutoFit/>
          </a:bodyPr>
          <a:lstStyle/>
          <a:p>
            <a:r>
              <a:rPr lang="zh-CN" altLang="en-US" sz="2400" kern="100" dirty="0">
                <a:effectLst/>
                <a:latin typeface="+mn-ea"/>
                <a:cs typeface="Times New Roman Regular"/>
              </a:rPr>
              <a:t>集成漏洞检测方法</a:t>
            </a:r>
            <a:endParaRPr lang="zh-CN" altLang="en-US" sz="2400" dirty="0">
              <a:latin typeface="+mn-ea"/>
            </a:endParaRPr>
          </a:p>
        </p:txBody>
      </p:sp>
      <p:pic>
        <p:nvPicPr>
          <p:cNvPr id="15" name="图片 14" descr="图示, 文本&#10;&#10;描述已自动生成">
            <a:extLst>
              <a:ext uri="{FF2B5EF4-FFF2-40B4-BE49-F238E27FC236}">
                <a16:creationId xmlns:a16="http://schemas.microsoft.com/office/drawing/2014/main" id="{158F683B-346B-44FF-B428-44DE7E67044B}"/>
              </a:ext>
            </a:extLst>
          </p:cNvPr>
          <p:cNvPicPr>
            <a:picLocks noChangeAspect="1"/>
          </p:cNvPicPr>
          <p:nvPr/>
        </p:nvPicPr>
        <p:blipFill>
          <a:blip r:embed="rId5"/>
          <a:stretch>
            <a:fillRect/>
          </a:stretch>
        </p:blipFill>
        <p:spPr>
          <a:xfrm>
            <a:off x="5995440" y="2459295"/>
            <a:ext cx="5759450" cy="3027680"/>
          </a:xfrm>
          <a:prstGeom prst="rect">
            <a:avLst/>
          </a:prstGeom>
        </p:spPr>
      </p:pic>
      <p:sp>
        <p:nvSpPr>
          <p:cNvPr id="16" name="文本框 15">
            <a:extLst>
              <a:ext uri="{FF2B5EF4-FFF2-40B4-BE49-F238E27FC236}">
                <a16:creationId xmlns:a16="http://schemas.microsoft.com/office/drawing/2014/main" id="{02FA55CB-3334-4B35-A2BC-75E069B532AD}"/>
              </a:ext>
            </a:extLst>
          </p:cNvPr>
          <p:cNvSpPr txBox="1"/>
          <p:nvPr/>
        </p:nvSpPr>
        <p:spPr>
          <a:xfrm>
            <a:off x="5827951" y="5627407"/>
            <a:ext cx="6094428" cy="461665"/>
          </a:xfrm>
          <a:prstGeom prst="rect">
            <a:avLst/>
          </a:prstGeom>
          <a:noFill/>
        </p:spPr>
        <p:txBody>
          <a:bodyPr wrap="square">
            <a:spAutoFit/>
          </a:bodyPr>
          <a:lstStyle/>
          <a:p>
            <a:pPr indent="127000" algn="ctr">
              <a:lnSpc>
                <a:spcPct val="150000"/>
              </a:lnSpc>
            </a:pPr>
            <a:r>
              <a:rPr lang="zh-CN" altLang="zh-CN" sz="1800" kern="100" dirty="0">
                <a:effectLst/>
                <a:latin typeface="Times New Roman Regular"/>
                <a:ea typeface="仿宋" panose="02010609060101010101" pitchFamily="49" charset="-122"/>
                <a:cs typeface="Times New Roman Regular"/>
              </a:rPr>
              <a:t>图</a:t>
            </a:r>
            <a:r>
              <a:rPr lang="en-US" altLang="zh-CN" sz="1800" kern="100" dirty="0">
                <a:effectLst/>
                <a:latin typeface="Times New Roman Regular"/>
                <a:ea typeface="仿宋" panose="02010609060101010101" pitchFamily="49" charset="-122"/>
              </a:rPr>
              <a:t>10.SCstudio</a:t>
            </a:r>
            <a:r>
              <a:rPr lang="zh-CN" altLang="zh-CN" sz="1800" kern="100" dirty="0">
                <a:effectLst/>
                <a:latin typeface="Times New Roman Regular"/>
                <a:ea typeface="仿宋" panose="02010609060101010101" pitchFamily="49" charset="-122"/>
                <a:cs typeface="Times New Roman Regular"/>
              </a:rPr>
              <a:t>实现框架</a:t>
            </a:r>
            <a:endParaRPr lang="zh-CN" altLang="zh-CN" sz="1800" kern="100" dirty="0">
              <a:effectLst/>
              <a:latin typeface="Times New Roman" panose="02020603050405020304" pitchFamily="18" charset="0"/>
              <a:ea typeface="仿宋" panose="02010609060101010101" pitchFamily="49" charset="-122"/>
            </a:endParaRPr>
          </a:p>
        </p:txBody>
      </p:sp>
      <p:sp>
        <p:nvSpPr>
          <p:cNvPr id="2" name="文本框 1">
            <a:extLst>
              <a:ext uri="{FF2B5EF4-FFF2-40B4-BE49-F238E27FC236}">
                <a16:creationId xmlns:a16="http://schemas.microsoft.com/office/drawing/2014/main" id="{6DA8024C-185D-4CC3-A0B0-D0FF4AD305BA}"/>
              </a:ext>
            </a:extLst>
          </p:cNvPr>
          <p:cNvSpPr txBox="1"/>
          <p:nvPr/>
        </p:nvSpPr>
        <p:spPr>
          <a:xfrm>
            <a:off x="952108" y="2641569"/>
            <a:ext cx="4242061" cy="1703736"/>
          </a:xfrm>
          <a:prstGeom prst="rect">
            <a:avLst/>
          </a:prstGeom>
          <a:noFill/>
        </p:spPr>
        <p:txBody>
          <a:bodyPr wrap="square" rtlCol="0">
            <a:spAutoFit/>
          </a:bodyPr>
          <a:lstStyle/>
          <a:p>
            <a:pPr>
              <a:lnSpc>
                <a:spcPct val="150000"/>
              </a:lnSpc>
            </a:pP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鉴于动态漏洞检测普遍具有较高的漏报率和误报率，</a:t>
            </a:r>
            <a:r>
              <a:rPr lang="en-US" altLang="zh-CN" sz="1800" kern="100" dirty="0" err="1">
                <a:effectLst/>
                <a:latin typeface="Times New Roman" panose="02020603050405020304" pitchFamily="18" charset="0"/>
                <a:ea typeface="仿宋" panose="02010609060101010101" pitchFamily="49" charset="-122"/>
              </a:rPr>
              <a:t>SCstudio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通过整合四种静态分析工具在一定时间的分析结果得到一个更全面的漏洞分析报告。</a:t>
            </a:r>
            <a:endParaRPr lang="zh-CN" altLang="en-US" dirty="0"/>
          </a:p>
        </p:txBody>
      </p:sp>
    </p:spTree>
    <p:extLst>
      <p:ext uri="{BB962C8B-B14F-4D97-AF65-F5344CB8AC3E}">
        <p14:creationId xmlns:p14="http://schemas.microsoft.com/office/powerpoint/2010/main" val="2573165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9343844"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62993" y="2803262"/>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53996"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650458"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grpSp>
        <p:nvGrpSpPr>
          <p:cNvPr id="39" name="组合 38"/>
          <p:cNvGrpSpPr/>
          <p:nvPr/>
        </p:nvGrpSpPr>
        <p:grpSpPr>
          <a:xfrm>
            <a:off x="0" y="-10804"/>
            <a:ext cx="12196631" cy="2127749"/>
            <a:chOff x="-4632" y="-1"/>
            <a:chExt cx="12196631" cy="2127749"/>
          </a:xfrm>
        </p:grpSpPr>
        <p:sp>
          <p:nvSpPr>
            <p:cNvPr id="40"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6"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pic>
        <p:nvPicPr>
          <p:cNvPr id="5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6782" y="354706"/>
            <a:ext cx="2161308" cy="599425"/>
          </a:xfrm>
          <a:prstGeom prst="rect">
            <a:avLst/>
          </a:prstGeom>
        </p:spPr>
      </p:pic>
      <p:grpSp>
        <p:nvGrpSpPr>
          <p:cNvPr id="59" name="组合 58">
            <a:extLst>
              <a:ext uri="{FF2B5EF4-FFF2-40B4-BE49-F238E27FC236}">
                <a16:creationId xmlns:a16="http://schemas.microsoft.com/office/drawing/2014/main" id="{69648816-2E19-4506-A43E-49FE8EA51F0B}"/>
              </a:ext>
            </a:extLst>
          </p:cNvPr>
          <p:cNvGrpSpPr/>
          <p:nvPr/>
        </p:nvGrpSpPr>
        <p:grpSpPr>
          <a:xfrm>
            <a:off x="3154566" y="4130877"/>
            <a:ext cx="5762554" cy="1730828"/>
            <a:chOff x="3102428" y="3755572"/>
            <a:chExt cx="5762554" cy="1730828"/>
          </a:xfrm>
        </p:grpSpPr>
        <p:cxnSp>
          <p:nvCxnSpPr>
            <p:cNvPr id="60" name="直接连接符 59">
              <a:extLst>
                <a:ext uri="{FF2B5EF4-FFF2-40B4-BE49-F238E27FC236}">
                  <a16:creationId xmlns:a16="http://schemas.microsoft.com/office/drawing/2014/main" id="{0C06CC56-CD0F-4C40-B65B-5CF9420E47AE}"/>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CCEF8F77-D838-4553-90C5-674E46CAC48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3BDF4044-FBF3-4A5E-8B8E-4626D857B850}"/>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3F22A289-CC15-4254-A213-DD9AD7512157}"/>
              </a:ext>
            </a:extLst>
          </p:cNvPr>
          <p:cNvGrpSpPr/>
          <p:nvPr/>
        </p:nvGrpSpPr>
        <p:grpSpPr>
          <a:xfrm>
            <a:off x="3055559" y="4428336"/>
            <a:ext cx="3235048" cy="651312"/>
            <a:chOff x="209724" y="4394568"/>
            <a:chExt cx="3235048" cy="651312"/>
          </a:xfrm>
        </p:grpSpPr>
        <p:sp>
          <p:nvSpPr>
            <p:cNvPr id="64" name="文本框 63">
              <a:extLst>
                <a:ext uri="{FF2B5EF4-FFF2-40B4-BE49-F238E27FC236}">
                  <a16:creationId xmlns:a16="http://schemas.microsoft.com/office/drawing/2014/main" id="{31492288-4BD0-48D9-86F6-7265D321F45F}"/>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智能合约常见漏洞</a:t>
              </a:r>
            </a:p>
          </p:txBody>
        </p:sp>
        <p:sp>
          <p:nvSpPr>
            <p:cNvPr id="65" name="文本框 64">
              <a:extLst>
                <a:ext uri="{FF2B5EF4-FFF2-40B4-BE49-F238E27FC236}">
                  <a16:creationId xmlns:a16="http://schemas.microsoft.com/office/drawing/2014/main" id="{65C87148-1A09-42D1-BA7D-FB05BD9C78CA}"/>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6" name="组合 65">
            <a:extLst>
              <a:ext uri="{FF2B5EF4-FFF2-40B4-BE49-F238E27FC236}">
                <a16:creationId xmlns:a16="http://schemas.microsoft.com/office/drawing/2014/main" id="{2D0CD18D-0C31-4794-9601-A7CD48481E00}"/>
              </a:ext>
            </a:extLst>
          </p:cNvPr>
          <p:cNvGrpSpPr/>
          <p:nvPr/>
        </p:nvGrpSpPr>
        <p:grpSpPr>
          <a:xfrm>
            <a:off x="5948570" y="4428336"/>
            <a:ext cx="3235048" cy="651312"/>
            <a:chOff x="209724" y="4394568"/>
            <a:chExt cx="3235048" cy="651312"/>
          </a:xfrm>
        </p:grpSpPr>
        <p:sp>
          <p:nvSpPr>
            <p:cNvPr id="67" name="文本框 66">
              <a:extLst>
                <a:ext uri="{FF2B5EF4-FFF2-40B4-BE49-F238E27FC236}">
                  <a16:creationId xmlns:a16="http://schemas.microsoft.com/office/drawing/2014/main" id="{690E44DE-463B-47DB-A541-B695E058E334}"/>
                </a:ext>
              </a:extLst>
            </p:cNvPr>
            <p:cNvSpPr txBox="1"/>
            <p:nvPr/>
          </p:nvSpPr>
          <p:spPr>
            <a:xfrm>
              <a:off x="562698"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常用漏洞检测方法</a:t>
              </a:r>
            </a:p>
          </p:txBody>
        </p:sp>
        <p:sp>
          <p:nvSpPr>
            <p:cNvPr id="68" name="文本框 67">
              <a:extLst>
                <a:ext uri="{FF2B5EF4-FFF2-40B4-BE49-F238E27FC236}">
                  <a16:creationId xmlns:a16="http://schemas.microsoft.com/office/drawing/2014/main" id="{290E5F77-8E9D-4685-B993-EF5D09EBE058}"/>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9" name="组合 68">
            <a:extLst>
              <a:ext uri="{FF2B5EF4-FFF2-40B4-BE49-F238E27FC236}">
                <a16:creationId xmlns:a16="http://schemas.microsoft.com/office/drawing/2014/main" id="{9E325A70-D391-4B69-920C-A71DCEEBC0C6}"/>
              </a:ext>
            </a:extLst>
          </p:cNvPr>
          <p:cNvGrpSpPr/>
          <p:nvPr/>
        </p:nvGrpSpPr>
        <p:grpSpPr>
          <a:xfrm>
            <a:off x="8926651" y="4401261"/>
            <a:ext cx="3235048" cy="651312"/>
            <a:chOff x="209724" y="4394568"/>
            <a:chExt cx="3235048" cy="651312"/>
          </a:xfrm>
        </p:grpSpPr>
        <p:sp>
          <p:nvSpPr>
            <p:cNvPr id="70" name="文本框 69">
              <a:extLst>
                <a:ext uri="{FF2B5EF4-FFF2-40B4-BE49-F238E27FC236}">
                  <a16:creationId xmlns:a16="http://schemas.microsoft.com/office/drawing/2014/main" id="{96F96C8C-5389-42C8-8CC4-896E20E28F10}"/>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国内外发展与总结</a:t>
              </a:r>
            </a:p>
          </p:txBody>
        </p:sp>
        <p:sp>
          <p:nvSpPr>
            <p:cNvPr id="71" name="文本框 70">
              <a:extLst>
                <a:ext uri="{FF2B5EF4-FFF2-40B4-BE49-F238E27FC236}">
                  <a16:creationId xmlns:a16="http://schemas.microsoft.com/office/drawing/2014/main" id="{260316AF-CC2E-4998-B43D-F33338DB02C7}"/>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72" name="组合 71">
            <a:extLst>
              <a:ext uri="{FF2B5EF4-FFF2-40B4-BE49-F238E27FC236}">
                <a16:creationId xmlns:a16="http://schemas.microsoft.com/office/drawing/2014/main" id="{6055AA77-76FA-4708-B37E-75FFF4A3A0C3}"/>
              </a:ext>
            </a:extLst>
          </p:cNvPr>
          <p:cNvGrpSpPr/>
          <p:nvPr/>
        </p:nvGrpSpPr>
        <p:grpSpPr>
          <a:xfrm>
            <a:off x="173449" y="4428336"/>
            <a:ext cx="3235048" cy="651312"/>
            <a:chOff x="209724" y="4394568"/>
            <a:chExt cx="3235048" cy="651312"/>
          </a:xfrm>
        </p:grpSpPr>
        <p:sp>
          <p:nvSpPr>
            <p:cNvPr id="73" name="文本框 72">
              <a:extLst>
                <a:ext uri="{FF2B5EF4-FFF2-40B4-BE49-F238E27FC236}">
                  <a16:creationId xmlns:a16="http://schemas.microsoft.com/office/drawing/2014/main" id="{EF19E791-B93B-4CC9-9A98-D90BF17EE9C7}"/>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智能合约概述</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74" name="文本框 73">
              <a:extLst>
                <a:ext uri="{FF2B5EF4-FFF2-40B4-BE49-F238E27FC236}">
                  <a16:creationId xmlns:a16="http://schemas.microsoft.com/office/drawing/2014/main" id="{0555E10D-F4E5-4C0D-8C2E-6F33A0706AB7}"/>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spTree>
    <p:extLst>
      <p:ext uri="{BB962C8B-B14F-4D97-AF65-F5344CB8AC3E}">
        <p14:creationId xmlns:p14="http://schemas.microsoft.com/office/powerpoint/2010/main" val="252106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AE83B32B-A45C-4753-904A-B627B2B0C2FD}"/>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41" name="组合 40">
            <a:extLst>
              <a:ext uri="{FF2B5EF4-FFF2-40B4-BE49-F238E27FC236}">
                <a16:creationId xmlns:a16="http://schemas.microsoft.com/office/drawing/2014/main" id="{62455ACE-D0B7-491A-8861-AB56C6980A30}"/>
              </a:ext>
            </a:extLst>
          </p:cNvPr>
          <p:cNvGrpSpPr/>
          <p:nvPr/>
        </p:nvGrpSpPr>
        <p:grpSpPr>
          <a:xfrm>
            <a:off x="5416649" y="76583"/>
            <a:ext cx="6148475" cy="369332"/>
            <a:chOff x="5416649" y="76583"/>
            <a:chExt cx="6148475" cy="369332"/>
          </a:xfrm>
        </p:grpSpPr>
        <p:sp>
          <p:nvSpPr>
            <p:cNvPr id="42" name="矩形 41">
              <a:extLst>
                <a:ext uri="{FF2B5EF4-FFF2-40B4-BE49-F238E27FC236}">
                  <a16:creationId xmlns:a16="http://schemas.microsoft.com/office/drawing/2014/main" id="{56720B49-086F-43EE-A8F9-614DA194FCA0}"/>
                </a:ext>
              </a:extLst>
            </p:cNvPr>
            <p:cNvSpPr/>
            <p:nvPr/>
          </p:nvSpPr>
          <p:spPr>
            <a:xfrm>
              <a:off x="10253819" y="109261"/>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3" name="文本框 42">
              <a:extLst>
                <a:ext uri="{FF2B5EF4-FFF2-40B4-BE49-F238E27FC236}">
                  <a16:creationId xmlns:a16="http://schemas.microsoft.com/office/drawing/2014/main" id="{2AB766A2-3185-4123-A265-77EBE6F6F7E7}"/>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4" name="文本框 43">
              <a:extLst>
                <a:ext uri="{FF2B5EF4-FFF2-40B4-BE49-F238E27FC236}">
                  <a16:creationId xmlns:a16="http://schemas.microsoft.com/office/drawing/2014/main" id="{B9071E81-D3F3-48A7-869D-4563C39A6FE1}"/>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常见漏洞</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5" name="文本框 44">
              <a:extLst>
                <a:ext uri="{FF2B5EF4-FFF2-40B4-BE49-F238E27FC236}">
                  <a16:creationId xmlns:a16="http://schemas.microsoft.com/office/drawing/2014/main" id="{16A451C2-EFD6-4C4E-9E23-45EFE3A6E9FD}"/>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检测手段</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46" name="文本框 45">
              <a:extLst>
                <a:ext uri="{FF2B5EF4-FFF2-40B4-BE49-F238E27FC236}">
                  <a16:creationId xmlns:a16="http://schemas.microsoft.com/office/drawing/2014/main" id="{CB0788A8-217C-45C3-B846-CC4FEFD5F9A9}"/>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bg1"/>
                  </a:solidFill>
                  <a:latin typeface="微软雅黑 Light"/>
                  <a:ea typeface="微软雅黑 Light"/>
                </a:rPr>
                <a:t>对比</a:t>
              </a:r>
              <a:r>
                <a:rPr kumimoji="0" lang="zh-CN" altLang="en-US" sz="1800" b="0" i="0" u="none" strike="noStrike" kern="1200" cap="none" spc="0" normalizeH="0" baseline="0" noProof="0" dirty="0">
                  <a:ln>
                    <a:noFill/>
                  </a:ln>
                  <a:solidFill>
                    <a:schemeClr val="bg1"/>
                  </a:solidFill>
                  <a:effectLst/>
                  <a:uLnTx/>
                  <a:uFillTx/>
                  <a:latin typeface="微软雅黑 Light"/>
                  <a:ea typeface="微软雅黑 Light"/>
                  <a:cs typeface="+mn-cs"/>
                </a:rPr>
                <a:t>总结</a:t>
              </a:r>
            </a:p>
          </p:txBody>
        </p:sp>
        <p:grpSp>
          <p:nvGrpSpPr>
            <p:cNvPr id="47" name="组合 46">
              <a:extLst>
                <a:ext uri="{FF2B5EF4-FFF2-40B4-BE49-F238E27FC236}">
                  <a16:creationId xmlns:a16="http://schemas.microsoft.com/office/drawing/2014/main" id="{3472E8D4-8CB0-42A5-A8C6-B58E2F4A1A8D}"/>
                </a:ext>
              </a:extLst>
            </p:cNvPr>
            <p:cNvGrpSpPr/>
            <p:nvPr/>
          </p:nvGrpSpPr>
          <p:grpSpPr>
            <a:xfrm>
              <a:off x="6791404" y="159486"/>
              <a:ext cx="3296092" cy="209852"/>
              <a:chOff x="6358270" y="115009"/>
              <a:chExt cx="3296092" cy="307494"/>
            </a:xfrm>
          </p:grpSpPr>
          <p:cxnSp>
            <p:nvCxnSpPr>
              <p:cNvPr id="48" name="直接连接符 47">
                <a:extLst>
                  <a:ext uri="{FF2B5EF4-FFF2-40B4-BE49-F238E27FC236}">
                    <a16:creationId xmlns:a16="http://schemas.microsoft.com/office/drawing/2014/main" id="{1A664778-AD55-4429-880B-BFD68168C3C1}"/>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0676F60C-A5CE-441E-8A17-FBE52728CD32}"/>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B0607238-4D5B-492A-B771-76AA0D2C35A8}"/>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27" name="图形 26">
            <a:extLst>
              <a:ext uri="{FF2B5EF4-FFF2-40B4-BE49-F238E27FC236}">
                <a16:creationId xmlns:a16="http://schemas.microsoft.com/office/drawing/2014/main" id="{BE4DA2D0-E8C9-424F-9FA5-FE5E01E0C3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2" name="文本框 1">
            <a:extLst>
              <a:ext uri="{FF2B5EF4-FFF2-40B4-BE49-F238E27FC236}">
                <a16:creationId xmlns:a16="http://schemas.microsoft.com/office/drawing/2014/main" id="{C805C1BD-CA5F-4D1F-B3FF-075792E34992}"/>
              </a:ext>
            </a:extLst>
          </p:cNvPr>
          <p:cNvSpPr txBox="1"/>
          <p:nvPr/>
        </p:nvSpPr>
        <p:spPr>
          <a:xfrm>
            <a:off x="3855563" y="1168924"/>
            <a:ext cx="5693789" cy="461665"/>
          </a:xfrm>
          <a:prstGeom prst="rect">
            <a:avLst/>
          </a:prstGeom>
          <a:noFill/>
        </p:spPr>
        <p:txBody>
          <a:bodyPr wrap="square" rtlCol="0">
            <a:spAutoFit/>
          </a:bodyPr>
          <a:lstStyle/>
          <a:p>
            <a:r>
              <a:rPr lang="zh-CN" altLang="zh-CN" sz="2400" b="1" kern="100" dirty="0">
                <a:effectLst/>
                <a:latin typeface="+mn-ea"/>
                <a:cs typeface="Times New Roman Regular"/>
              </a:rPr>
              <a:t>国内外智能合约检测技术总结</a:t>
            </a:r>
            <a:endParaRPr lang="zh-CN" altLang="en-US" sz="2400" b="1" dirty="0">
              <a:latin typeface="+mn-ea"/>
            </a:endParaRPr>
          </a:p>
        </p:txBody>
      </p:sp>
      <p:sp>
        <p:nvSpPr>
          <p:cNvPr id="3" name="文本框 2">
            <a:extLst>
              <a:ext uri="{FF2B5EF4-FFF2-40B4-BE49-F238E27FC236}">
                <a16:creationId xmlns:a16="http://schemas.microsoft.com/office/drawing/2014/main" id="{34A79A01-9D57-417A-B2BE-F104E685E767}"/>
              </a:ext>
            </a:extLst>
          </p:cNvPr>
          <p:cNvSpPr txBox="1"/>
          <p:nvPr/>
        </p:nvSpPr>
        <p:spPr>
          <a:xfrm>
            <a:off x="1168663" y="2246250"/>
            <a:ext cx="9854674" cy="2862322"/>
          </a:xfrm>
          <a:prstGeom prst="rect">
            <a:avLst/>
          </a:prstGeom>
          <a:noFill/>
        </p:spPr>
        <p:txBody>
          <a:bodyPr wrap="square" rtlCol="0">
            <a:spAutoFit/>
          </a:bodyPr>
          <a:lstStyle/>
          <a:p>
            <a:pPr indent="304800" algn="just">
              <a:lnSpc>
                <a:spcPct val="150000"/>
              </a:lnSpc>
            </a:pPr>
            <a:r>
              <a:rPr lang="zh-CN" altLang="zh-CN" sz="1800" kern="100" dirty="0">
                <a:effectLst/>
                <a:latin typeface="等线" panose="02010600030101010101" pitchFamily="2" charset="-122"/>
                <a:ea typeface="仿宋" panose="02010609060101010101" pitchFamily="49" charset="-122"/>
              </a:rPr>
              <a:t>就目前而言，几种主要类型的漏洞检测方法包括静态检测中的符号执行和动态检测中的模糊检测都是以国外研究的漏洞检测系统占优。在语义分析方法中，我国的趣链、成都链安公司都开发出一套精度颇高的检测系统；同时在深度学习检测方法中，浙江大学的团队也做出具有突破性的贡献。</a:t>
            </a:r>
            <a:endParaRPr lang="zh-CN" altLang="zh-CN" sz="1800" kern="100" dirty="0">
              <a:effectLst/>
              <a:latin typeface="Times New Roman" panose="02020603050405020304" pitchFamily="18" charset="0"/>
              <a:ea typeface="仿宋" panose="02010609060101010101" pitchFamily="49" charset="-122"/>
            </a:endParaRPr>
          </a:p>
          <a:p>
            <a:pPr indent="304800" algn="just">
              <a:lnSpc>
                <a:spcPct val="150000"/>
              </a:lnSpc>
            </a:pPr>
            <a:r>
              <a:rPr lang="zh-CN" altLang="zh-CN" sz="1800" kern="100" dirty="0">
                <a:effectLst/>
                <a:latin typeface="等线" panose="02010600030101010101" pitchFamily="2" charset="-122"/>
                <a:ea typeface="仿宋" panose="02010609060101010101" pitchFamily="49" charset="-122"/>
              </a:rPr>
              <a:t>因此，为了我国更好地发展合约漏洞检测技术，应该继续加强静态、动态和深度学方法在各漏洞的结合研究，从而达到更高的漏洞检测精度和更广的覆盖率！</a:t>
            </a:r>
            <a:endParaRPr lang="zh-CN" altLang="zh-CN" sz="1800" kern="100" dirty="0">
              <a:effectLst/>
              <a:latin typeface="Times New Roman" panose="02020603050405020304" pitchFamily="18" charset="0"/>
              <a:ea typeface="仿宋" panose="02010609060101010101" pitchFamily="49" charset="-122"/>
            </a:endParaRPr>
          </a:p>
          <a:p>
            <a:endParaRPr lang="zh-CN" altLang="en-US" dirty="0"/>
          </a:p>
        </p:txBody>
      </p:sp>
    </p:spTree>
    <p:extLst>
      <p:ext uri="{BB962C8B-B14F-4D97-AF65-F5344CB8AC3E}">
        <p14:creationId xmlns:p14="http://schemas.microsoft.com/office/powerpoint/2010/main" val="141923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形 27">
            <a:extLst>
              <a:ext uri="{FF2B5EF4-FFF2-40B4-BE49-F238E27FC236}">
                <a16:creationId xmlns:a16="http://schemas.microsoft.com/office/drawing/2014/main" id="{9E16A54B-3014-4DC3-A96D-7A2A8A68A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0309" y="1445121"/>
            <a:ext cx="5215098" cy="4330394"/>
          </a:xfrm>
          <a:prstGeom prst="rect">
            <a:avLst/>
          </a:prstGeom>
          <a:effectLst>
            <a:glow rad="12700">
              <a:schemeClr val="bg1">
                <a:alpha val="41000"/>
              </a:schemeClr>
            </a:glow>
          </a:effectLst>
        </p:spPr>
      </p:pic>
      <p:pic>
        <p:nvPicPr>
          <p:cNvPr id="24" name="图形 23">
            <a:extLst>
              <a:ext uri="{FF2B5EF4-FFF2-40B4-BE49-F238E27FC236}">
                <a16:creationId xmlns:a16="http://schemas.microsoft.com/office/drawing/2014/main" id="{E86CA992-2458-4D0A-B4A6-2C7C965298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31960" y="2827608"/>
            <a:ext cx="623999" cy="518142"/>
          </a:xfrm>
          <a:prstGeom prst="rect">
            <a:avLst/>
          </a:prstGeom>
          <a:effectLst>
            <a:glow rad="12700">
              <a:schemeClr val="bg1">
                <a:alpha val="41000"/>
              </a:schemeClr>
            </a:glow>
          </a:effectLst>
        </p:spPr>
      </p:pic>
      <p:pic>
        <p:nvPicPr>
          <p:cNvPr id="23" name="图形 22">
            <a:extLst>
              <a:ext uri="{FF2B5EF4-FFF2-40B4-BE49-F238E27FC236}">
                <a16:creationId xmlns:a16="http://schemas.microsoft.com/office/drawing/2014/main" id="{01A623C9-37DC-4B6E-BD65-56B0C33764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58912" y="3669555"/>
            <a:ext cx="623999" cy="518142"/>
          </a:xfrm>
          <a:prstGeom prst="rect">
            <a:avLst/>
          </a:prstGeom>
          <a:effectLst>
            <a:glow rad="12700">
              <a:schemeClr val="bg1">
                <a:alpha val="41000"/>
              </a:schemeClr>
            </a:glow>
          </a:effectLst>
        </p:spPr>
      </p:pic>
      <p:sp>
        <p:nvSpPr>
          <p:cNvPr id="20" name="矩形 19">
            <a:extLst>
              <a:ext uri="{FF2B5EF4-FFF2-40B4-BE49-F238E27FC236}">
                <a16:creationId xmlns:a16="http://schemas.microsoft.com/office/drawing/2014/main" id="{C0BC3B4D-DE95-4660-8889-F39AB20F4DBD}"/>
              </a:ext>
            </a:extLst>
          </p:cNvPr>
          <p:cNvSpPr/>
          <p:nvPr/>
        </p:nvSpPr>
        <p:spPr>
          <a:xfrm flipV="1">
            <a:off x="0" y="6552308"/>
            <a:ext cx="12178488" cy="305692"/>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7" name="文本框 16">
            <a:extLst>
              <a:ext uri="{FF2B5EF4-FFF2-40B4-BE49-F238E27FC236}">
                <a16:creationId xmlns:a16="http://schemas.microsoft.com/office/drawing/2014/main" id="{C20597D1-D3A9-4543-B7E9-42A99E9122D9}"/>
              </a:ext>
            </a:extLst>
          </p:cNvPr>
          <p:cNvSpPr txBox="1"/>
          <p:nvPr/>
        </p:nvSpPr>
        <p:spPr>
          <a:xfrm>
            <a:off x="8016305" y="2558909"/>
            <a:ext cx="2703287" cy="722249"/>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4000" dirty="0">
                <a:solidFill>
                  <a:srgbClr val="003F87"/>
                </a:solidFill>
                <a:latin typeface="微软雅黑"/>
                <a:ea typeface="微软雅黑"/>
              </a:rPr>
              <a:t>感谢观看</a:t>
            </a:r>
            <a:endParaRPr kumimoji="0" lang="zh-CN" altLang="en-US" sz="4000" b="0" i="0" u="none" strike="noStrike" kern="1200" cap="none" spc="0" normalizeH="0" baseline="0" noProof="0" dirty="0">
              <a:ln>
                <a:noFill/>
              </a:ln>
              <a:solidFill>
                <a:srgbClr val="003F87"/>
              </a:solidFill>
              <a:effectLst/>
              <a:uLnTx/>
              <a:uFillTx/>
              <a:latin typeface="微软雅黑"/>
              <a:ea typeface="微软雅黑"/>
            </a:endParaRPr>
          </a:p>
        </p:txBody>
      </p:sp>
      <p:pic>
        <p:nvPicPr>
          <p:cNvPr id="5" name="图形 4">
            <a:extLst>
              <a:ext uri="{FF2B5EF4-FFF2-40B4-BE49-F238E27FC236}">
                <a16:creationId xmlns:a16="http://schemas.microsoft.com/office/drawing/2014/main" id="{1E317E6C-BBA7-4430-84FA-4C6C4487FA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3909" y="175131"/>
            <a:ext cx="1508654" cy="529352"/>
          </a:xfrm>
          <a:prstGeom prst="rect">
            <a:avLst/>
          </a:prstGeom>
        </p:spPr>
      </p:pic>
      <p:pic>
        <p:nvPicPr>
          <p:cNvPr id="15" name="图形 14">
            <a:extLst>
              <a:ext uri="{FF2B5EF4-FFF2-40B4-BE49-F238E27FC236}">
                <a16:creationId xmlns:a16="http://schemas.microsoft.com/office/drawing/2014/main" id="{A3094F62-EAF0-41BE-8707-942335AF67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88208" y="426805"/>
            <a:ext cx="623999" cy="518142"/>
          </a:xfrm>
          <a:prstGeom prst="rect">
            <a:avLst/>
          </a:prstGeom>
          <a:effectLst>
            <a:glow rad="12700">
              <a:schemeClr val="bg1">
                <a:alpha val="41000"/>
              </a:schemeClr>
            </a:glow>
          </a:effectLst>
        </p:spPr>
      </p:pic>
      <p:pic>
        <p:nvPicPr>
          <p:cNvPr id="16" name="图形 15">
            <a:extLst>
              <a:ext uri="{FF2B5EF4-FFF2-40B4-BE49-F238E27FC236}">
                <a16:creationId xmlns:a16="http://schemas.microsoft.com/office/drawing/2014/main" id="{D76DFED0-B383-4A06-A2D3-4719720C40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01408" y="4402483"/>
            <a:ext cx="623999" cy="518142"/>
          </a:xfrm>
          <a:prstGeom prst="rect">
            <a:avLst/>
          </a:prstGeom>
          <a:effectLst>
            <a:glow rad="12700">
              <a:schemeClr val="bg1">
                <a:alpha val="41000"/>
              </a:schemeClr>
            </a:glow>
          </a:effectLst>
        </p:spPr>
      </p:pic>
      <p:pic>
        <p:nvPicPr>
          <p:cNvPr id="22" name="图形 21">
            <a:extLst>
              <a:ext uri="{FF2B5EF4-FFF2-40B4-BE49-F238E27FC236}">
                <a16:creationId xmlns:a16="http://schemas.microsoft.com/office/drawing/2014/main" id="{9C81B2E4-B51C-49D8-B71F-3CEFEAECC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01408" y="5365067"/>
            <a:ext cx="623999" cy="518142"/>
          </a:xfrm>
          <a:prstGeom prst="rect">
            <a:avLst/>
          </a:prstGeom>
          <a:effectLst>
            <a:glow rad="12700">
              <a:schemeClr val="bg1">
                <a:alpha val="41000"/>
              </a:schemeClr>
            </a:glow>
          </a:effectLst>
        </p:spPr>
      </p:pic>
      <p:sp>
        <p:nvSpPr>
          <p:cNvPr id="25" name="文本框 24">
            <a:extLst>
              <a:ext uri="{FF2B5EF4-FFF2-40B4-BE49-F238E27FC236}">
                <a16:creationId xmlns:a16="http://schemas.microsoft.com/office/drawing/2014/main" id="{E3FECFCA-7D80-4796-9562-DE7780060511}"/>
              </a:ext>
            </a:extLst>
          </p:cNvPr>
          <p:cNvSpPr txBox="1"/>
          <p:nvPr/>
        </p:nvSpPr>
        <p:spPr>
          <a:xfrm>
            <a:off x="4135771" y="6104482"/>
            <a:ext cx="3774974" cy="369332"/>
          </a:xfrm>
          <a:prstGeom prst="rect">
            <a:avLst/>
          </a:prstGeom>
          <a:noFill/>
        </p:spPr>
        <p:txBody>
          <a:bodyPr wrap="square" rtlCol="0">
            <a:spAutoFit/>
          </a:bodyPr>
          <a:lstStyle/>
          <a:p>
            <a:r>
              <a:rPr lang="zh-CN" altLang="en-US" dirty="0">
                <a:solidFill>
                  <a:srgbClr val="003F87"/>
                </a:solidFill>
              </a:rPr>
              <a:t>勤 学 </a:t>
            </a:r>
            <a:r>
              <a:rPr lang="en-US" altLang="zh-CN" dirty="0">
                <a:solidFill>
                  <a:srgbClr val="003F87"/>
                </a:solidFill>
              </a:rPr>
              <a:t> /  </a:t>
            </a:r>
            <a:r>
              <a:rPr lang="zh-CN" altLang="en-US" dirty="0">
                <a:solidFill>
                  <a:srgbClr val="003F87"/>
                </a:solidFill>
              </a:rPr>
              <a:t>修 德  </a:t>
            </a:r>
            <a:r>
              <a:rPr lang="en-US" altLang="zh-CN" dirty="0">
                <a:solidFill>
                  <a:srgbClr val="003F87"/>
                </a:solidFill>
              </a:rPr>
              <a:t>/  </a:t>
            </a:r>
            <a:r>
              <a:rPr lang="zh-CN" altLang="en-US" dirty="0">
                <a:solidFill>
                  <a:srgbClr val="003F87"/>
                </a:solidFill>
              </a:rPr>
              <a:t>明 辨  </a:t>
            </a:r>
            <a:r>
              <a:rPr lang="en-US" altLang="zh-CN" dirty="0">
                <a:solidFill>
                  <a:srgbClr val="003F87"/>
                </a:solidFill>
              </a:rPr>
              <a:t>/  </a:t>
            </a:r>
            <a:r>
              <a:rPr lang="zh-CN" altLang="en-US" dirty="0">
                <a:solidFill>
                  <a:srgbClr val="003F87"/>
                </a:solidFill>
              </a:rPr>
              <a:t>笃 实</a:t>
            </a:r>
          </a:p>
        </p:txBody>
      </p:sp>
      <p:pic>
        <p:nvPicPr>
          <p:cNvPr id="27" name="图形 26">
            <a:extLst>
              <a:ext uri="{FF2B5EF4-FFF2-40B4-BE49-F238E27FC236}">
                <a16:creationId xmlns:a16="http://schemas.microsoft.com/office/drawing/2014/main" id="{6A1B681F-C850-4D63-9310-6FD6D4B841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3928" y="3360503"/>
            <a:ext cx="623999" cy="518142"/>
          </a:xfrm>
          <a:prstGeom prst="rect">
            <a:avLst/>
          </a:prstGeom>
          <a:effectLst>
            <a:glow rad="12700">
              <a:schemeClr val="bg1">
                <a:alpha val="41000"/>
              </a:schemeClr>
            </a:glow>
          </a:effectLst>
        </p:spPr>
      </p:pic>
      <p:pic>
        <p:nvPicPr>
          <p:cNvPr id="29" name="图形 28">
            <a:extLst>
              <a:ext uri="{FF2B5EF4-FFF2-40B4-BE49-F238E27FC236}">
                <a16:creationId xmlns:a16="http://schemas.microsoft.com/office/drawing/2014/main" id="{9718D3A6-E32A-4F9D-A1F9-D28E2D3ECD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7928" y="673324"/>
            <a:ext cx="623999" cy="518142"/>
          </a:xfrm>
          <a:prstGeom prst="rect">
            <a:avLst/>
          </a:prstGeom>
          <a:effectLst>
            <a:glow rad="12700">
              <a:schemeClr val="bg1">
                <a:alpha val="41000"/>
              </a:schemeClr>
            </a:glow>
          </a:effectLst>
        </p:spPr>
      </p:pic>
      <p:pic>
        <p:nvPicPr>
          <p:cNvPr id="31" name="图形 30">
            <a:extLst>
              <a:ext uri="{FF2B5EF4-FFF2-40B4-BE49-F238E27FC236}">
                <a16:creationId xmlns:a16="http://schemas.microsoft.com/office/drawing/2014/main" id="{630D5242-335A-4398-B6EC-29E1F7963E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4305" y="4857050"/>
            <a:ext cx="623999" cy="518142"/>
          </a:xfrm>
          <a:prstGeom prst="rect">
            <a:avLst/>
          </a:prstGeom>
          <a:effectLst>
            <a:glow rad="12700">
              <a:schemeClr val="bg1">
                <a:alpha val="41000"/>
              </a:schemeClr>
            </a:glow>
          </a:effectLst>
        </p:spPr>
      </p:pic>
      <p:pic>
        <p:nvPicPr>
          <p:cNvPr id="32" name="图形 31">
            <a:extLst>
              <a:ext uri="{FF2B5EF4-FFF2-40B4-BE49-F238E27FC236}">
                <a16:creationId xmlns:a16="http://schemas.microsoft.com/office/drawing/2014/main" id="{DC784CC6-B30C-4AE7-9777-FC110D3031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7866" y="4360212"/>
            <a:ext cx="623999" cy="518142"/>
          </a:xfrm>
          <a:prstGeom prst="rect">
            <a:avLst/>
          </a:prstGeom>
          <a:effectLst>
            <a:glow rad="12700">
              <a:schemeClr val="bg1">
                <a:alpha val="41000"/>
              </a:schemeClr>
            </a:glow>
          </a:effectLst>
        </p:spPr>
      </p:pic>
      <p:pic>
        <p:nvPicPr>
          <p:cNvPr id="2" name="图片 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92504" y="1189878"/>
            <a:ext cx="5961580" cy="4470903"/>
          </a:xfrm>
          <a:prstGeom prst="rect">
            <a:avLst/>
          </a:prstGeom>
        </p:spPr>
      </p:pic>
      <p:sp>
        <p:nvSpPr>
          <p:cNvPr id="3" name="矩形 2"/>
          <p:cNvSpPr/>
          <p:nvPr/>
        </p:nvSpPr>
        <p:spPr>
          <a:xfrm>
            <a:off x="183550" y="1189877"/>
            <a:ext cx="5970535" cy="4470904"/>
          </a:xfrm>
          <a:prstGeom prst="rect">
            <a:avLst/>
          </a:prstGeom>
          <a:solidFill>
            <a:schemeClr val="bg1">
              <a:lumMod val="8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623222" y="5482886"/>
            <a:ext cx="2987665" cy="777348"/>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8185335" y="5781218"/>
            <a:ext cx="1863440" cy="242352"/>
          </a:xfrm>
          <a:prstGeom prst="ellipse">
            <a:avLst/>
          </a:prstGeom>
          <a:noFill/>
          <a:ln w="38100">
            <a:solidFill>
              <a:srgbClr val="8DA1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466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合约概述</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常见漏洞</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检测手段</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3" name="文本框 2">
            <a:extLst>
              <a:ext uri="{FF2B5EF4-FFF2-40B4-BE49-F238E27FC236}">
                <a16:creationId xmlns:a16="http://schemas.microsoft.com/office/drawing/2014/main" id="{F1133825-33AB-45F3-A8FF-2E47879FD99B}"/>
              </a:ext>
            </a:extLst>
          </p:cNvPr>
          <p:cNvSpPr txBox="1"/>
          <p:nvPr/>
        </p:nvSpPr>
        <p:spPr>
          <a:xfrm>
            <a:off x="3912124" y="970960"/>
            <a:ext cx="3780148" cy="461665"/>
          </a:xfrm>
          <a:prstGeom prst="rect">
            <a:avLst/>
          </a:prstGeom>
          <a:noFill/>
        </p:spPr>
        <p:txBody>
          <a:bodyPr wrap="square" rtlCol="0">
            <a:spAutoFit/>
          </a:bodyPr>
          <a:lstStyle/>
          <a:p>
            <a:pPr algn="ctr"/>
            <a:r>
              <a:rPr lang="zh-CN" altLang="en-US" sz="2400" dirty="0"/>
              <a:t>智能合约概述</a:t>
            </a:r>
          </a:p>
        </p:txBody>
      </p:sp>
      <p:sp>
        <p:nvSpPr>
          <p:cNvPr id="15" name="文本框 14">
            <a:extLst>
              <a:ext uri="{FF2B5EF4-FFF2-40B4-BE49-F238E27FC236}">
                <a16:creationId xmlns:a16="http://schemas.microsoft.com/office/drawing/2014/main" id="{EA08162E-7A10-41C9-8186-065B362EF479}"/>
              </a:ext>
            </a:extLst>
          </p:cNvPr>
          <p:cNvSpPr txBox="1"/>
          <p:nvPr/>
        </p:nvSpPr>
        <p:spPr>
          <a:xfrm>
            <a:off x="645736" y="2083323"/>
            <a:ext cx="11293312" cy="29536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kern="100" dirty="0">
                <a:effectLst/>
                <a:latin typeface="+mn-ea"/>
                <a:cs typeface="Times New Roman" panose="02020603050405020304" pitchFamily="18" charset="0"/>
              </a:rPr>
              <a:t>随着区块链</a:t>
            </a:r>
            <a:r>
              <a:rPr lang="en-US" altLang="zh-CN" sz="1800" kern="100" dirty="0">
                <a:effectLst/>
                <a:latin typeface="+mn-ea"/>
              </a:rPr>
              <a:t>2.0</a:t>
            </a:r>
            <a:r>
              <a:rPr lang="zh-CN" altLang="zh-CN" sz="1800" kern="100" dirty="0">
                <a:effectLst/>
                <a:latin typeface="+mn-ea"/>
                <a:cs typeface="Times New Roman" panose="02020603050405020304" pitchFamily="18" charset="0"/>
              </a:rPr>
              <a:t>时代的来临，智能合约作为一种图灵完备的编程语言被广泛地应用于区块链系统中</a:t>
            </a:r>
            <a:r>
              <a:rPr lang="zh-CN" altLang="zh-CN" sz="1800" kern="100" dirty="0">
                <a:effectLst/>
                <a:latin typeface="+mn-ea"/>
                <a:cs typeface="Times New Roman Regular"/>
              </a:rPr>
              <a:t>。目前主流的智能合约语言是</a:t>
            </a:r>
            <a:r>
              <a:rPr lang="en-US" altLang="zh-CN" sz="1800" kern="100" dirty="0">
                <a:effectLst/>
                <a:latin typeface="+mn-ea"/>
              </a:rPr>
              <a:t>solidity</a:t>
            </a:r>
            <a:r>
              <a:rPr lang="zh-CN" altLang="zh-CN" sz="1800" kern="100" dirty="0">
                <a:effectLst/>
                <a:latin typeface="+mn-ea"/>
                <a:cs typeface="Times New Roman Regular"/>
              </a:rPr>
              <a:t>语言</a:t>
            </a:r>
            <a:r>
              <a:rPr lang="zh-CN" altLang="en-US" sz="1800" kern="100" dirty="0">
                <a:effectLst/>
                <a:latin typeface="+mn-ea"/>
                <a:cs typeface="Times New Roman Regular"/>
              </a:rPr>
              <a:t>。</a:t>
            </a:r>
            <a:endParaRPr lang="en-US" altLang="zh-CN" sz="1800" kern="100" dirty="0">
              <a:effectLst/>
              <a:latin typeface="+mn-ea"/>
              <a:cs typeface="Times New Roman Regular"/>
            </a:endParaRPr>
          </a:p>
          <a:p>
            <a:pPr marL="285750" indent="-285750">
              <a:lnSpc>
                <a:spcPct val="150000"/>
              </a:lnSpc>
              <a:buFont typeface="Arial" panose="020B0604020202020204" pitchFamily="34" charset="0"/>
              <a:buChar char="•"/>
            </a:pPr>
            <a:endParaRPr lang="en-US" altLang="zh-CN" kern="100" dirty="0">
              <a:latin typeface="+mn-ea"/>
            </a:endParaRPr>
          </a:p>
          <a:p>
            <a:pPr marL="285750" indent="-285750">
              <a:lnSpc>
                <a:spcPct val="150000"/>
              </a:lnSpc>
              <a:buFont typeface="Arial" panose="020B0604020202020204" pitchFamily="34" charset="0"/>
              <a:buChar char="•"/>
            </a:pPr>
            <a:r>
              <a:rPr lang="zh-CN" altLang="zh-CN" sz="1800" kern="100" dirty="0">
                <a:effectLst/>
                <a:latin typeface="+mn-ea"/>
              </a:rPr>
              <a:t>每一个智能合约都需要由一个账户节点进行发布。当发布成功后，这个合约将会自己享用一个独立地址，而不受任何节点的掌控。因此，合约就如同法律一般，所有人都可以查看，且不受任何人的专制。当其他节点查看了该合约的源代码并认可该合约内容后，他们就可以通过调用合约中的函数进行合约内容的交互。</a:t>
            </a:r>
          </a:p>
          <a:p>
            <a:pPr marL="285750" indent="-285750">
              <a:lnSpc>
                <a:spcPct val="150000"/>
              </a:lnSpc>
              <a:buFont typeface="Arial" panose="020B0604020202020204" pitchFamily="34" charset="0"/>
              <a:buChar char="•"/>
            </a:pPr>
            <a:endParaRPr lang="zh-CN" altLang="en-US" dirty="0">
              <a:latin typeface="+mn-ea"/>
            </a:endParaRPr>
          </a:p>
        </p:txBody>
      </p:sp>
    </p:spTree>
    <p:extLst>
      <p:ext uri="{BB962C8B-B14F-4D97-AF65-F5344CB8AC3E}">
        <p14:creationId xmlns:p14="http://schemas.microsoft.com/office/powerpoint/2010/main" val="96830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3" name="组合 12">
            <a:extLst>
              <a:ext uri="{FF2B5EF4-FFF2-40B4-BE49-F238E27FC236}">
                <a16:creationId xmlns:a16="http://schemas.microsoft.com/office/drawing/2014/main" id="{D1242031-CB56-41DD-AAE7-EC8A25A19202}"/>
              </a:ext>
            </a:extLst>
          </p:cNvPr>
          <p:cNvGrpSpPr/>
          <p:nvPr/>
        </p:nvGrpSpPr>
        <p:grpSpPr>
          <a:xfrm>
            <a:off x="5339636" y="76583"/>
            <a:ext cx="6097856" cy="369332"/>
            <a:chOff x="5339636" y="76583"/>
            <a:chExt cx="6097856" cy="369332"/>
          </a:xfrm>
        </p:grpSpPr>
        <p:sp>
          <p:nvSpPr>
            <p:cNvPr id="12" name="矩形 11">
              <a:extLst>
                <a:ext uri="{FF2B5EF4-FFF2-40B4-BE49-F238E27FC236}">
                  <a16:creationId xmlns:a16="http://schemas.microsoft.com/office/drawing/2014/main" id="{A60EDE69-3FC4-463D-B8FA-519ED3E54C8E}"/>
                </a:ext>
              </a:extLst>
            </p:cNvPr>
            <p:cNvSpPr/>
            <p:nvPr/>
          </p:nvSpPr>
          <p:spPr>
            <a:xfrm>
              <a:off x="5339636" y="104027"/>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rPr>
                <a:t>合约概述</a:t>
              </a: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常见漏洞</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检测手段</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76583"/>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图形 40">
            <a:extLst>
              <a:ext uri="{FF2B5EF4-FFF2-40B4-BE49-F238E27FC236}">
                <a16:creationId xmlns:a16="http://schemas.microsoft.com/office/drawing/2014/main" id="{7397B797-408E-4ED0-BE39-413E49E1A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3" name="文本框 2">
            <a:extLst>
              <a:ext uri="{FF2B5EF4-FFF2-40B4-BE49-F238E27FC236}">
                <a16:creationId xmlns:a16="http://schemas.microsoft.com/office/drawing/2014/main" id="{F1133825-33AB-45F3-A8FF-2E47879FD99B}"/>
              </a:ext>
            </a:extLst>
          </p:cNvPr>
          <p:cNvSpPr txBox="1"/>
          <p:nvPr/>
        </p:nvSpPr>
        <p:spPr>
          <a:xfrm>
            <a:off x="3912124" y="970960"/>
            <a:ext cx="3780148" cy="461665"/>
          </a:xfrm>
          <a:prstGeom prst="rect">
            <a:avLst/>
          </a:prstGeom>
          <a:noFill/>
        </p:spPr>
        <p:txBody>
          <a:bodyPr wrap="square" rtlCol="0">
            <a:spAutoFit/>
          </a:bodyPr>
          <a:lstStyle/>
          <a:p>
            <a:pPr algn="ctr"/>
            <a:r>
              <a:rPr lang="zh-CN" altLang="en-US" sz="2400" dirty="0"/>
              <a:t>智能合约特点</a:t>
            </a:r>
          </a:p>
        </p:txBody>
      </p:sp>
      <p:sp>
        <p:nvSpPr>
          <p:cNvPr id="15" name="文本框 14">
            <a:extLst>
              <a:ext uri="{FF2B5EF4-FFF2-40B4-BE49-F238E27FC236}">
                <a16:creationId xmlns:a16="http://schemas.microsoft.com/office/drawing/2014/main" id="{EA08162E-7A10-41C9-8186-065B362EF479}"/>
              </a:ext>
            </a:extLst>
          </p:cNvPr>
          <p:cNvSpPr txBox="1"/>
          <p:nvPr/>
        </p:nvSpPr>
        <p:spPr>
          <a:xfrm>
            <a:off x="645735" y="2083323"/>
            <a:ext cx="5142323" cy="876202"/>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zh-CN" altLang="zh-CN" sz="1800" kern="100" dirty="0">
              <a:effectLst/>
              <a:latin typeface="+mn-ea"/>
            </a:endParaRPr>
          </a:p>
          <a:p>
            <a:pPr marL="285750" indent="-285750">
              <a:lnSpc>
                <a:spcPct val="150000"/>
              </a:lnSpc>
              <a:buFont typeface="Arial" panose="020B0604020202020204" pitchFamily="34" charset="0"/>
              <a:buChar char="•"/>
            </a:pPr>
            <a:endParaRPr lang="zh-CN" altLang="en-US" dirty="0">
              <a:latin typeface="+mn-ea"/>
            </a:endParaRPr>
          </a:p>
        </p:txBody>
      </p:sp>
      <p:pic>
        <p:nvPicPr>
          <p:cNvPr id="1026" name="Picture 2">
            <a:extLst>
              <a:ext uri="{FF2B5EF4-FFF2-40B4-BE49-F238E27FC236}">
                <a16:creationId xmlns:a16="http://schemas.microsoft.com/office/drawing/2014/main" id="{F0683087-D014-4177-8FE1-7E64CAFCCA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3636" y="2521424"/>
            <a:ext cx="50768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65CA70A8-4E95-4CDD-B99D-28ADB5BDD48F}"/>
              </a:ext>
            </a:extLst>
          </p:cNvPr>
          <p:cNvSpPr txBox="1"/>
          <p:nvPr/>
        </p:nvSpPr>
        <p:spPr>
          <a:xfrm>
            <a:off x="473661" y="2121203"/>
            <a:ext cx="6073956" cy="37846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mn-ea"/>
              </a:rPr>
              <a:t>安全性：</a:t>
            </a:r>
            <a:r>
              <a:rPr lang="zh-CN" altLang="zh-CN" kern="100" dirty="0">
                <a:effectLst/>
                <a:latin typeface="+mn-ea"/>
                <a:cs typeface="Times New Roman Regular"/>
              </a:rPr>
              <a:t>使用了加密算法，因此它可以防止作恶方篡改记录</a:t>
            </a:r>
            <a:endParaRPr lang="en-US" altLang="zh-CN" kern="100" dirty="0">
              <a:latin typeface="+mn-ea"/>
            </a:endParaRPr>
          </a:p>
          <a:p>
            <a:pPr marL="285750" indent="-285750">
              <a:lnSpc>
                <a:spcPct val="150000"/>
              </a:lnSpc>
              <a:buFont typeface="Arial" panose="020B0604020202020204" pitchFamily="34" charset="0"/>
              <a:buChar char="•"/>
            </a:pPr>
            <a:r>
              <a:rPr lang="zh-CN" altLang="en-US" kern="100" dirty="0">
                <a:latin typeface="+mn-ea"/>
              </a:rPr>
              <a:t>透明性：</a:t>
            </a:r>
            <a:r>
              <a:rPr lang="zh-CN" altLang="zh-CN" kern="100" dirty="0">
                <a:effectLst/>
                <a:latin typeface="+mn-ea"/>
                <a:cs typeface="Times New Roman Regular"/>
              </a:rPr>
              <a:t>在公网上运行时，所有人都可以看到智能合约的内容以及分析它的用途</a:t>
            </a:r>
            <a:endParaRPr lang="en-US" altLang="zh-CN" kern="100" dirty="0">
              <a:latin typeface="+mn-ea"/>
            </a:endParaRPr>
          </a:p>
          <a:p>
            <a:pPr marL="285750" indent="-285750">
              <a:lnSpc>
                <a:spcPct val="150000"/>
              </a:lnSpc>
              <a:buFont typeface="Arial" panose="020B0604020202020204" pitchFamily="34" charset="0"/>
              <a:buChar char="•"/>
            </a:pPr>
            <a:r>
              <a:rPr lang="zh-CN" altLang="en-US" kern="100" dirty="0">
                <a:latin typeface="+mn-ea"/>
              </a:rPr>
              <a:t>实时性：</a:t>
            </a:r>
            <a:r>
              <a:rPr lang="zh-CN" altLang="zh-CN" kern="100" dirty="0">
                <a:effectLst/>
                <a:latin typeface="+mn-ea"/>
                <a:cs typeface="Times New Roman Regular"/>
              </a:rPr>
              <a:t>多方对智能合约的操作几乎在同一时间起效</a:t>
            </a:r>
            <a:endParaRPr lang="en-US" altLang="zh-CN" kern="100" dirty="0">
              <a:latin typeface="+mn-ea"/>
            </a:endParaRPr>
          </a:p>
          <a:p>
            <a:pPr marL="285750" indent="-285750">
              <a:lnSpc>
                <a:spcPct val="150000"/>
              </a:lnSpc>
              <a:buFont typeface="Arial" panose="020B0604020202020204" pitchFamily="34" charset="0"/>
              <a:buChar char="•"/>
            </a:pPr>
            <a:r>
              <a:rPr lang="zh-CN" altLang="en-US" kern="100" dirty="0">
                <a:latin typeface="+mn-ea"/>
              </a:rPr>
              <a:t>自动性：</a:t>
            </a:r>
            <a:r>
              <a:rPr lang="zh-CN" altLang="zh-CN" kern="100" dirty="0">
                <a:effectLst/>
                <a:latin typeface="+mn-ea"/>
                <a:cs typeface="Times New Roman Regular"/>
              </a:rPr>
              <a:t>一旦部署上链，就可以在任何时间发起对其的调用，它将会自动执行</a:t>
            </a:r>
            <a:endParaRPr lang="en-US" altLang="zh-CN" kern="100" dirty="0">
              <a:latin typeface="+mn-ea"/>
            </a:endParaRPr>
          </a:p>
          <a:p>
            <a:pPr marL="285750" indent="-285750">
              <a:lnSpc>
                <a:spcPct val="150000"/>
              </a:lnSpc>
              <a:buFont typeface="Arial" panose="020B0604020202020204" pitchFamily="34" charset="0"/>
              <a:buChar char="•"/>
            </a:pPr>
            <a:r>
              <a:rPr lang="zh-CN" altLang="en-US" kern="100" dirty="0">
                <a:latin typeface="+mn-ea"/>
              </a:rPr>
              <a:t>精确性：</a:t>
            </a:r>
            <a:r>
              <a:rPr lang="zh-CN" altLang="zh-CN" kern="100" dirty="0">
                <a:effectLst/>
                <a:latin typeface="+mn-ea"/>
                <a:cs typeface="Times New Roman Regular"/>
              </a:rPr>
              <a:t>不像一般合约具有灰色地带，用代码表达的逻辑都是很精确的</a:t>
            </a:r>
            <a:endParaRPr lang="zh-CN" altLang="en-US" dirty="0">
              <a:latin typeface="+mn-ea"/>
            </a:endParaRPr>
          </a:p>
        </p:txBody>
      </p:sp>
    </p:spTree>
    <p:extLst>
      <p:ext uri="{BB962C8B-B14F-4D97-AF65-F5344CB8AC3E}">
        <p14:creationId xmlns:p14="http://schemas.microsoft.com/office/powerpoint/2010/main" val="1882765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3716387" y="2175118"/>
            <a:ext cx="1913392" cy="1913392"/>
          </a:xfrm>
          <a:prstGeom prst="ellipse">
            <a:avLst/>
          </a:prstGeom>
          <a:gradFill flip="none" rotWithShape="1">
            <a:gsLst>
              <a:gs pos="0">
                <a:schemeClr val="accent1">
                  <a:lumMod val="60000"/>
                  <a:lumOff val="40000"/>
                </a:schemeClr>
              </a:gs>
              <a:gs pos="100000">
                <a:schemeClr val="accent1">
                  <a:lumMod val="75000"/>
                  <a:alpha val="6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6868837" y="2467476"/>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4023002" y="2467476"/>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1177167" y="2481733"/>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7" name="组合 6">
            <a:extLst>
              <a:ext uri="{FF2B5EF4-FFF2-40B4-BE49-F238E27FC236}">
                <a16:creationId xmlns:a16="http://schemas.microsoft.com/office/drawing/2014/main" id="{2312F191-3487-48B2-8693-727C14881658}"/>
              </a:ext>
            </a:extLst>
          </p:cNvPr>
          <p:cNvGrpSpPr/>
          <p:nvPr/>
        </p:nvGrpSpPr>
        <p:grpSpPr>
          <a:xfrm>
            <a:off x="9714671" y="2467476"/>
            <a:ext cx="1300163" cy="1300163"/>
            <a:chOff x="9714671" y="2467476"/>
            <a:chExt cx="1300163" cy="1300163"/>
          </a:xfrm>
        </p:grpSpPr>
        <p:sp>
          <p:nvSpPr>
            <p:cNvPr id="25" name="椭圆 24">
              <a:extLst>
                <a:ext uri="{FF2B5EF4-FFF2-40B4-BE49-F238E27FC236}">
                  <a16:creationId xmlns:a16="http://schemas.microsoft.com/office/drawing/2014/main" id="{A282D3A1-3DD5-42E5-BC06-B87C450047C1}"/>
                </a:ext>
              </a:extLst>
            </p:cNvPr>
            <p:cNvSpPr/>
            <p:nvPr/>
          </p:nvSpPr>
          <p:spPr>
            <a:xfrm>
              <a:off x="9714671" y="2467476"/>
              <a:ext cx="1300163" cy="13001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3" name="图形 52">
              <a:extLst>
                <a:ext uri="{FF2B5EF4-FFF2-40B4-BE49-F238E27FC236}">
                  <a16:creationId xmlns:a16="http://schemas.microsoft.com/office/drawing/2014/main" id="{4AD0FFA1-B1D6-4A7A-8CFA-8B13327B51B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42056" y="2824061"/>
              <a:ext cx="638175" cy="63817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003F87"/>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003F87"/>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a:off x="-4632" y="-1"/>
            <a:ext cx="12196631" cy="2127749"/>
            <a:chOff x="-4632" y="-1"/>
            <a:chExt cx="12196631" cy="2127749"/>
          </a:xfrm>
        </p:grpSpPr>
        <p:sp>
          <p:nvSpPr>
            <p:cNvPr id="56" name="任意多边形: 形状 10">
              <a:extLst>
                <a:ext uri="{FF2B5EF4-FFF2-40B4-BE49-F238E27FC236}">
                  <a16:creationId xmlns:a16="http://schemas.microsoft.com/office/drawing/2014/main" id="{4BF7FE7A-4E23-4577-B4D3-19330F26E572}"/>
                </a:ext>
              </a:extLst>
            </p:cNvPr>
            <p:cNvSpPr/>
            <p:nvPr/>
          </p:nvSpPr>
          <p:spPr>
            <a:xfrm flipV="1">
              <a:off x="0" y="1684"/>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7" name="任意多边形: 形状 19">
              <a:extLst>
                <a:ext uri="{FF2B5EF4-FFF2-40B4-BE49-F238E27FC236}">
                  <a16:creationId xmlns:a16="http://schemas.microsoft.com/office/drawing/2014/main" id="{469A4E30-8FC8-4074-B7DA-5077F2AFF989}"/>
                </a:ext>
              </a:extLst>
            </p:cNvPr>
            <p:cNvSpPr/>
            <p:nvPr/>
          </p:nvSpPr>
          <p:spPr>
            <a:xfrm flipV="1">
              <a:off x="-4632" y="-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58" name="任意多边形: 形状 18">
              <a:extLst>
                <a:ext uri="{FF2B5EF4-FFF2-40B4-BE49-F238E27FC236}">
                  <a16:creationId xmlns:a16="http://schemas.microsoft.com/office/drawing/2014/main" id="{DED759B5-476E-48A8-882B-A40A31639608}"/>
                </a:ext>
              </a:extLst>
            </p:cNvPr>
            <p:cNvSpPr/>
            <p:nvPr/>
          </p:nvSpPr>
          <p:spPr>
            <a:xfrm flipV="1">
              <a:off x="2569944" y="9621"/>
              <a:ext cx="7642459" cy="1665174"/>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pic>
        <p:nvPicPr>
          <p:cNvPr id="59"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grpSp>
        <p:nvGrpSpPr>
          <p:cNvPr id="60" name="组合 59">
            <a:extLst>
              <a:ext uri="{FF2B5EF4-FFF2-40B4-BE49-F238E27FC236}">
                <a16:creationId xmlns:a16="http://schemas.microsoft.com/office/drawing/2014/main" id="{78E3B648-7BD6-4223-96D7-BF7D0723DA9E}"/>
              </a:ext>
            </a:extLst>
          </p:cNvPr>
          <p:cNvGrpSpPr/>
          <p:nvPr/>
        </p:nvGrpSpPr>
        <p:grpSpPr>
          <a:xfrm>
            <a:off x="3154566" y="4130877"/>
            <a:ext cx="5762554" cy="1730828"/>
            <a:chOff x="3102428" y="3755572"/>
            <a:chExt cx="5762554" cy="1730828"/>
          </a:xfrm>
        </p:grpSpPr>
        <p:cxnSp>
          <p:nvCxnSpPr>
            <p:cNvPr id="61" name="直接连接符 60">
              <a:extLst>
                <a:ext uri="{FF2B5EF4-FFF2-40B4-BE49-F238E27FC236}">
                  <a16:creationId xmlns:a16="http://schemas.microsoft.com/office/drawing/2014/main" id="{EC37E24B-F5E2-4AE5-8083-425F8C31E6B0}"/>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F8466877-7655-487E-BAF8-199C23BC9209}"/>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24C7EFC4-D30F-4275-BE76-55856FBC810E}"/>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FF5FE2CD-8A86-4353-920C-7ABE7472520D}"/>
              </a:ext>
            </a:extLst>
          </p:cNvPr>
          <p:cNvGrpSpPr/>
          <p:nvPr/>
        </p:nvGrpSpPr>
        <p:grpSpPr>
          <a:xfrm>
            <a:off x="3055559" y="4428336"/>
            <a:ext cx="3235048" cy="651312"/>
            <a:chOff x="209724" y="4394568"/>
            <a:chExt cx="3235048" cy="651312"/>
          </a:xfrm>
        </p:grpSpPr>
        <p:sp>
          <p:nvSpPr>
            <p:cNvPr id="65" name="文本框 64">
              <a:extLst>
                <a:ext uri="{FF2B5EF4-FFF2-40B4-BE49-F238E27FC236}">
                  <a16:creationId xmlns:a16="http://schemas.microsoft.com/office/drawing/2014/main" id="{AEB2EA43-6536-48E3-9E01-660021644A6E}"/>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智能合约常见漏洞</a:t>
              </a:r>
            </a:p>
          </p:txBody>
        </p:sp>
        <p:sp>
          <p:nvSpPr>
            <p:cNvPr id="66" name="文本框 65">
              <a:extLst>
                <a:ext uri="{FF2B5EF4-FFF2-40B4-BE49-F238E27FC236}">
                  <a16:creationId xmlns:a16="http://schemas.microsoft.com/office/drawing/2014/main" id="{EA5F8B1E-06A1-428F-A5F3-8609AB8F954B}"/>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67" name="组合 66">
            <a:extLst>
              <a:ext uri="{FF2B5EF4-FFF2-40B4-BE49-F238E27FC236}">
                <a16:creationId xmlns:a16="http://schemas.microsoft.com/office/drawing/2014/main" id="{0FA9D1A6-5602-47B3-8E01-834506E47A4B}"/>
              </a:ext>
            </a:extLst>
          </p:cNvPr>
          <p:cNvGrpSpPr/>
          <p:nvPr/>
        </p:nvGrpSpPr>
        <p:grpSpPr>
          <a:xfrm>
            <a:off x="5948570" y="4428336"/>
            <a:ext cx="3235048" cy="651312"/>
            <a:chOff x="209724" y="4394568"/>
            <a:chExt cx="3235048" cy="651312"/>
          </a:xfrm>
        </p:grpSpPr>
        <p:sp>
          <p:nvSpPr>
            <p:cNvPr id="68" name="文本框 67">
              <a:extLst>
                <a:ext uri="{FF2B5EF4-FFF2-40B4-BE49-F238E27FC236}">
                  <a16:creationId xmlns:a16="http://schemas.microsoft.com/office/drawing/2014/main" id="{CB9ED927-4341-41CF-A42A-A570F4FFBB06}"/>
                </a:ext>
              </a:extLst>
            </p:cNvPr>
            <p:cNvSpPr txBox="1"/>
            <p:nvPr/>
          </p:nvSpPr>
          <p:spPr>
            <a:xfrm>
              <a:off x="562698"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常用漏洞检测方法</a:t>
              </a:r>
            </a:p>
          </p:txBody>
        </p:sp>
        <p:sp>
          <p:nvSpPr>
            <p:cNvPr id="69" name="文本框 68">
              <a:extLst>
                <a:ext uri="{FF2B5EF4-FFF2-40B4-BE49-F238E27FC236}">
                  <a16:creationId xmlns:a16="http://schemas.microsoft.com/office/drawing/2014/main" id="{2139215E-CCD9-4DDE-BC6C-4DF84C6730BF}"/>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70" name="组合 69">
            <a:extLst>
              <a:ext uri="{FF2B5EF4-FFF2-40B4-BE49-F238E27FC236}">
                <a16:creationId xmlns:a16="http://schemas.microsoft.com/office/drawing/2014/main" id="{D393B41A-6926-4EB6-B924-B74442323774}"/>
              </a:ext>
            </a:extLst>
          </p:cNvPr>
          <p:cNvGrpSpPr/>
          <p:nvPr/>
        </p:nvGrpSpPr>
        <p:grpSpPr>
          <a:xfrm>
            <a:off x="8926651" y="4401261"/>
            <a:ext cx="3235048" cy="651312"/>
            <a:chOff x="209724" y="4394568"/>
            <a:chExt cx="3235048" cy="651312"/>
          </a:xfrm>
        </p:grpSpPr>
        <p:sp>
          <p:nvSpPr>
            <p:cNvPr id="71" name="文本框 70">
              <a:extLst>
                <a:ext uri="{FF2B5EF4-FFF2-40B4-BE49-F238E27FC236}">
                  <a16:creationId xmlns:a16="http://schemas.microsoft.com/office/drawing/2014/main" id="{088B1DF3-BF26-420A-A28F-A66FD6A8F3A3}"/>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国内外发展与总结</a:t>
              </a:r>
            </a:p>
          </p:txBody>
        </p:sp>
        <p:sp>
          <p:nvSpPr>
            <p:cNvPr id="72" name="文本框 71">
              <a:extLst>
                <a:ext uri="{FF2B5EF4-FFF2-40B4-BE49-F238E27FC236}">
                  <a16:creationId xmlns:a16="http://schemas.microsoft.com/office/drawing/2014/main" id="{B2E65306-B332-43DE-A370-560B0C0A2C22}"/>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grpSp>
        <p:nvGrpSpPr>
          <p:cNvPr id="73" name="组合 72">
            <a:extLst>
              <a:ext uri="{FF2B5EF4-FFF2-40B4-BE49-F238E27FC236}">
                <a16:creationId xmlns:a16="http://schemas.microsoft.com/office/drawing/2014/main" id="{59C7CC7F-F3EC-4320-BA0B-190DB8730DC1}"/>
              </a:ext>
            </a:extLst>
          </p:cNvPr>
          <p:cNvGrpSpPr/>
          <p:nvPr/>
        </p:nvGrpSpPr>
        <p:grpSpPr>
          <a:xfrm>
            <a:off x="173449" y="4428336"/>
            <a:ext cx="3235048" cy="651312"/>
            <a:chOff x="209724" y="4394568"/>
            <a:chExt cx="3235048" cy="651312"/>
          </a:xfrm>
        </p:grpSpPr>
        <p:sp>
          <p:nvSpPr>
            <p:cNvPr id="74" name="文本框 73">
              <a:extLst>
                <a:ext uri="{FF2B5EF4-FFF2-40B4-BE49-F238E27FC236}">
                  <a16:creationId xmlns:a16="http://schemas.microsoft.com/office/drawing/2014/main" id="{6C5236A5-4CD5-4287-A9FB-066F04AB11C7}"/>
                </a:ext>
              </a:extLst>
            </p:cNvPr>
            <p:cNvSpPr txBox="1"/>
            <p:nvPr/>
          </p:nvSpPr>
          <p:spPr>
            <a:xfrm>
              <a:off x="606377" y="4394568"/>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black"/>
                  </a:solidFill>
                  <a:latin typeface="微软雅黑"/>
                  <a:ea typeface="微软雅黑"/>
                </a:rPr>
                <a:t>智能合约概述</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75" name="文本框 74">
              <a:extLst>
                <a:ext uri="{FF2B5EF4-FFF2-40B4-BE49-F238E27FC236}">
                  <a16:creationId xmlns:a16="http://schemas.microsoft.com/office/drawing/2014/main" id="{D19160B5-1407-4DA7-8E0B-971F548CA290}"/>
                </a:ext>
              </a:extLst>
            </p:cNvPr>
            <p:cNvSpPr txBox="1"/>
            <p:nvPr/>
          </p:nvSpPr>
          <p:spPr>
            <a:xfrm>
              <a:off x="209724" y="4699310"/>
              <a:ext cx="3235048" cy="346570"/>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grpSp>
    </p:spTree>
    <p:extLst>
      <p:ext uri="{BB962C8B-B14F-4D97-AF65-F5344CB8AC3E}">
        <p14:creationId xmlns:p14="http://schemas.microsoft.com/office/powerpoint/2010/main" val="330968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1"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常见漏洞</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检测手段</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45387F70-627F-45D8-952E-D0782448549B}"/>
              </a:ext>
            </a:extLst>
          </p:cNvPr>
          <p:cNvGrpSpPr/>
          <p:nvPr/>
        </p:nvGrpSpPr>
        <p:grpSpPr>
          <a:xfrm>
            <a:off x="3255947" y="2813160"/>
            <a:ext cx="2172148" cy="1616739"/>
            <a:chOff x="3255947" y="2813160"/>
            <a:chExt cx="2172148" cy="1616739"/>
          </a:xfrm>
        </p:grpSpPr>
        <p:sp>
          <p:nvSpPr>
            <p:cNvPr id="17" name="矩形 2">
              <a:extLst>
                <a:ext uri="{FF2B5EF4-FFF2-40B4-BE49-F238E27FC236}">
                  <a16:creationId xmlns:a16="http://schemas.microsoft.com/office/drawing/2014/main" id="{F609D47D-8D57-467D-BB89-827A9D50B343}"/>
                </a:ext>
              </a:extLst>
            </p:cNvPr>
            <p:cNvSpPr/>
            <p:nvPr/>
          </p:nvSpPr>
          <p:spPr>
            <a:xfrm rot="20223496">
              <a:off x="4197008" y="2813160"/>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grpSp>
          <p:nvGrpSpPr>
            <p:cNvPr id="18" name="组合 17">
              <a:extLst>
                <a:ext uri="{FF2B5EF4-FFF2-40B4-BE49-F238E27FC236}">
                  <a16:creationId xmlns:a16="http://schemas.microsoft.com/office/drawing/2014/main" id="{D818715D-8F8B-4102-82BD-1BBADD302F41}"/>
                </a:ext>
              </a:extLst>
            </p:cNvPr>
            <p:cNvGrpSpPr/>
            <p:nvPr/>
          </p:nvGrpSpPr>
          <p:grpSpPr>
            <a:xfrm>
              <a:off x="3255947" y="3156576"/>
              <a:ext cx="1273323" cy="1273323"/>
              <a:chOff x="3255947" y="3156576"/>
              <a:chExt cx="1273323" cy="1273323"/>
            </a:xfrm>
          </p:grpSpPr>
          <p:sp>
            <p:nvSpPr>
              <p:cNvPr id="19" name="椭圆 18">
                <a:extLst>
                  <a:ext uri="{FF2B5EF4-FFF2-40B4-BE49-F238E27FC236}">
                    <a16:creationId xmlns:a16="http://schemas.microsoft.com/office/drawing/2014/main" id="{85F1EFB7-2044-46A1-ABF3-6DF229FB3105}"/>
                  </a:ext>
                </a:extLst>
              </p:cNvPr>
              <p:cNvSpPr/>
              <p:nvPr/>
            </p:nvSpPr>
            <p:spPr>
              <a:xfrm>
                <a:off x="3255947" y="3156576"/>
                <a:ext cx="1273323" cy="1273323"/>
              </a:xfrm>
              <a:prstGeom prst="ellipse">
                <a:avLst/>
              </a:prstGeom>
              <a:solidFill>
                <a:schemeClr val="accent1">
                  <a:lumMod val="75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nvGrpSpPr>
              <p:cNvPr id="20" name="组合 19">
                <a:extLst>
                  <a:ext uri="{FF2B5EF4-FFF2-40B4-BE49-F238E27FC236}">
                    <a16:creationId xmlns:a16="http://schemas.microsoft.com/office/drawing/2014/main" id="{57AD696A-7483-4AFD-B791-64D760158BC1}"/>
                  </a:ext>
                </a:extLst>
              </p:cNvPr>
              <p:cNvGrpSpPr/>
              <p:nvPr/>
            </p:nvGrpSpPr>
            <p:grpSpPr>
              <a:xfrm>
                <a:off x="3576595" y="3478290"/>
                <a:ext cx="623829" cy="627522"/>
                <a:chOff x="1725613" y="5727700"/>
                <a:chExt cx="268287" cy="269875"/>
              </a:xfrm>
              <a:solidFill>
                <a:srgbClr val="0065B0"/>
              </a:solidFill>
            </p:grpSpPr>
            <p:sp>
              <p:nvSpPr>
                <p:cNvPr id="21" name="Freeform 10">
                  <a:extLst>
                    <a:ext uri="{FF2B5EF4-FFF2-40B4-BE49-F238E27FC236}">
                      <a16:creationId xmlns:a16="http://schemas.microsoft.com/office/drawing/2014/main" id="{77347A32-E45E-4529-B8A1-BDC21C8B2F40}"/>
                    </a:ext>
                  </a:extLst>
                </p:cNvPr>
                <p:cNvSpPr>
                  <a:spLocks/>
                </p:cNvSpPr>
                <p:nvPr/>
              </p:nvSpPr>
              <p:spPr bwMode="auto">
                <a:xfrm>
                  <a:off x="1766888" y="5757863"/>
                  <a:ext cx="31750" cy="31750"/>
                </a:xfrm>
                <a:custGeom>
                  <a:avLst/>
                  <a:gdLst>
                    <a:gd name="T0" fmla="*/ 10 w 12"/>
                    <a:gd name="T1" fmla="*/ 6 h 12"/>
                    <a:gd name="T2" fmla="*/ 6 w 12"/>
                    <a:gd name="T3" fmla="*/ 2 h 12"/>
                    <a:gd name="T4" fmla="*/ 2 w 12"/>
                    <a:gd name="T5" fmla="*/ 2 h 12"/>
                    <a:gd name="T6" fmla="*/ 2 w 12"/>
                    <a:gd name="T7" fmla="*/ 6 h 12"/>
                    <a:gd name="T8" fmla="*/ 6 w 12"/>
                    <a:gd name="T9" fmla="*/ 10 h 12"/>
                    <a:gd name="T10" fmla="*/ 10 w 12"/>
                    <a:gd name="T11" fmla="*/ 10 h 12"/>
                    <a:gd name="T12" fmla="*/ 10 w 1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0" y="6"/>
                      </a:moveTo>
                      <a:cubicBezTo>
                        <a:pt x="6" y="2"/>
                        <a:pt x="6" y="2"/>
                        <a:pt x="6" y="2"/>
                      </a:cubicBezTo>
                      <a:cubicBezTo>
                        <a:pt x="5" y="0"/>
                        <a:pt x="3" y="0"/>
                        <a:pt x="2" y="2"/>
                      </a:cubicBezTo>
                      <a:cubicBezTo>
                        <a:pt x="0" y="3"/>
                        <a:pt x="0" y="5"/>
                        <a:pt x="2" y="6"/>
                      </a:cubicBezTo>
                      <a:cubicBezTo>
                        <a:pt x="6" y="10"/>
                        <a:pt x="6" y="10"/>
                        <a:pt x="6" y="10"/>
                      </a:cubicBezTo>
                      <a:cubicBezTo>
                        <a:pt x="7" y="12"/>
                        <a:pt x="9" y="12"/>
                        <a:pt x="10" y="10"/>
                      </a:cubicBezTo>
                      <a:cubicBezTo>
                        <a:pt x="12" y="9"/>
                        <a:pt x="12" y="7"/>
                        <a:pt x="10"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2" name="Freeform 11">
                  <a:extLst>
                    <a:ext uri="{FF2B5EF4-FFF2-40B4-BE49-F238E27FC236}">
                      <a16:creationId xmlns:a16="http://schemas.microsoft.com/office/drawing/2014/main" id="{D3D6F581-3D41-4577-AB12-68E9185500C3}"/>
                    </a:ext>
                  </a:extLst>
                </p:cNvPr>
                <p:cNvSpPr>
                  <a:spLocks/>
                </p:cNvSpPr>
                <p:nvPr/>
              </p:nvSpPr>
              <p:spPr bwMode="auto">
                <a:xfrm>
                  <a:off x="1725613" y="5846763"/>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3" name="Freeform 12">
                  <a:extLst>
                    <a:ext uri="{FF2B5EF4-FFF2-40B4-BE49-F238E27FC236}">
                      <a16:creationId xmlns:a16="http://schemas.microsoft.com/office/drawing/2014/main" id="{E224E3A6-BAB1-493C-AE57-390CE0A78CE6}"/>
                    </a:ext>
                  </a:extLst>
                </p:cNvPr>
                <p:cNvSpPr>
                  <a:spLocks/>
                </p:cNvSpPr>
                <p:nvPr/>
              </p:nvSpPr>
              <p:spPr bwMode="auto">
                <a:xfrm>
                  <a:off x="1960563" y="5862638"/>
                  <a:ext cx="33337" cy="15875"/>
                </a:xfrm>
                <a:custGeom>
                  <a:avLst/>
                  <a:gdLst>
                    <a:gd name="T0" fmla="*/ 9 w 12"/>
                    <a:gd name="T1" fmla="*/ 0 h 6"/>
                    <a:gd name="T2" fmla="*/ 3 w 12"/>
                    <a:gd name="T3" fmla="*/ 0 h 6"/>
                    <a:gd name="T4" fmla="*/ 0 w 12"/>
                    <a:gd name="T5" fmla="*/ 3 h 6"/>
                    <a:gd name="T6" fmla="*/ 3 w 12"/>
                    <a:gd name="T7" fmla="*/ 6 h 6"/>
                    <a:gd name="T8" fmla="*/ 9 w 12"/>
                    <a:gd name="T9" fmla="*/ 6 h 6"/>
                    <a:gd name="T10" fmla="*/ 12 w 12"/>
                    <a:gd name="T11" fmla="*/ 3 h 6"/>
                    <a:gd name="T12" fmla="*/ 9 w 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 h="6">
                      <a:moveTo>
                        <a:pt x="9" y="0"/>
                      </a:moveTo>
                      <a:cubicBezTo>
                        <a:pt x="3" y="0"/>
                        <a:pt x="3" y="0"/>
                        <a:pt x="3" y="0"/>
                      </a:cubicBezTo>
                      <a:cubicBezTo>
                        <a:pt x="1" y="0"/>
                        <a:pt x="0" y="1"/>
                        <a:pt x="0" y="3"/>
                      </a:cubicBezTo>
                      <a:cubicBezTo>
                        <a:pt x="0" y="5"/>
                        <a:pt x="1" y="6"/>
                        <a:pt x="3" y="6"/>
                      </a:cubicBezTo>
                      <a:cubicBezTo>
                        <a:pt x="9" y="6"/>
                        <a:pt x="9" y="6"/>
                        <a:pt x="9" y="6"/>
                      </a:cubicBezTo>
                      <a:cubicBezTo>
                        <a:pt x="11" y="6"/>
                        <a:pt x="12" y="5"/>
                        <a:pt x="12" y="3"/>
                      </a:cubicBezTo>
                      <a:cubicBezTo>
                        <a:pt x="12" y="1"/>
                        <a:pt x="11" y="0"/>
                        <a:pt x="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4" name="Freeform 13">
                  <a:extLst>
                    <a:ext uri="{FF2B5EF4-FFF2-40B4-BE49-F238E27FC236}">
                      <a16:creationId xmlns:a16="http://schemas.microsoft.com/office/drawing/2014/main" id="{FCF80507-01C7-4620-A39C-3505C68EF754}"/>
                    </a:ext>
                  </a:extLst>
                </p:cNvPr>
                <p:cNvSpPr>
                  <a:spLocks/>
                </p:cNvSpPr>
                <p:nvPr/>
              </p:nvSpPr>
              <p:spPr bwMode="auto">
                <a:xfrm>
                  <a:off x="1933575" y="5770563"/>
                  <a:ext cx="30162" cy="30162"/>
                </a:xfrm>
                <a:custGeom>
                  <a:avLst/>
                  <a:gdLst>
                    <a:gd name="T0" fmla="*/ 10 w 11"/>
                    <a:gd name="T1" fmla="*/ 1 h 11"/>
                    <a:gd name="T2" fmla="*/ 5 w 11"/>
                    <a:gd name="T3" fmla="*/ 1 h 11"/>
                    <a:gd name="T4" fmla="*/ 1 w 11"/>
                    <a:gd name="T5" fmla="*/ 5 h 11"/>
                    <a:gd name="T6" fmla="*/ 1 w 11"/>
                    <a:gd name="T7" fmla="*/ 10 h 11"/>
                    <a:gd name="T8" fmla="*/ 5 w 11"/>
                    <a:gd name="T9" fmla="*/ 10 h 11"/>
                    <a:gd name="T10" fmla="*/ 10 w 11"/>
                    <a:gd name="T11" fmla="*/ 5 h 11"/>
                    <a:gd name="T12" fmla="*/ 10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10" y="1"/>
                      </a:moveTo>
                      <a:cubicBezTo>
                        <a:pt x="9" y="0"/>
                        <a:pt x="7" y="0"/>
                        <a:pt x="5" y="1"/>
                      </a:cubicBezTo>
                      <a:cubicBezTo>
                        <a:pt x="1" y="5"/>
                        <a:pt x="1" y="5"/>
                        <a:pt x="1" y="5"/>
                      </a:cubicBezTo>
                      <a:cubicBezTo>
                        <a:pt x="0" y="7"/>
                        <a:pt x="0" y="9"/>
                        <a:pt x="1" y="10"/>
                      </a:cubicBezTo>
                      <a:cubicBezTo>
                        <a:pt x="2" y="11"/>
                        <a:pt x="4" y="11"/>
                        <a:pt x="5" y="10"/>
                      </a:cubicBezTo>
                      <a:cubicBezTo>
                        <a:pt x="10" y="5"/>
                        <a:pt x="10" y="5"/>
                        <a:pt x="10" y="5"/>
                      </a:cubicBezTo>
                      <a:cubicBezTo>
                        <a:pt x="11" y="4"/>
                        <a:pt x="11" y="2"/>
                        <a:pt x="10"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5" name="Freeform 14">
                  <a:extLst>
                    <a:ext uri="{FF2B5EF4-FFF2-40B4-BE49-F238E27FC236}">
                      <a16:creationId xmlns:a16="http://schemas.microsoft.com/office/drawing/2014/main" id="{02B29B8F-6F9F-4170-8CE6-95C8C20EF1AB}"/>
                    </a:ext>
                  </a:extLst>
                </p:cNvPr>
                <p:cNvSpPr>
                  <a:spLocks/>
                </p:cNvSpPr>
                <p:nvPr/>
              </p:nvSpPr>
              <p:spPr bwMode="auto">
                <a:xfrm>
                  <a:off x="1860550" y="5727700"/>
                  <a:ext cx="17462" cy="34925"/>
                </a:xfrm>
                <a:custGeom>
                  <a:avLst/>
                  <a:gdLst>
                    <a:gd name="T0" fmla="*/ 3 w 6"/>
                    <a:gd name="T1" fmla="*/ 13 h 13"/>
                    <a:gd name="T2" fmla="*/ 5 w 6"/>
                    <a:gd name="T3" fmla="*/ 12 h 13"/>
                    <a:gd name="T4" fmla="*/ 6 w 6"/>
                    <a:gd name="T5" fmla="*/ 10 h 13"/>
                    <a:gd name="T6" fmla="*/ 6 w 6"/>
                    <a:gd name="T7" fmla="*/ 3 h 13"/>
                    <a:gd name="T8" fmla="*/ 3 w 6"/>
                    <a:gd name="T9" fmla="*/ 0 h 13"/>
                    <a:gd name="T10" fmla="*/ 0 w 6"/>
                    <a:gd name="T11" fmla="*/ 2 h 13"/>
                    <a:gd name="T12" fmla="*/ 0 w 6"/>
                    <a:gd name="T13" fmla="*/ 3 h 13"/>
                    <a:gd name="T14" fmla="*/ 0 w 6"/>
                    <a:gd name="T15" fmla="*/ 10 h 13"/>
                    <a:gd name="T16" fmla="*/ 3 w 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3">
                      <a:moveTo>
                        <a:pt x="3" y="13"/>
                      </a:moveTo>
                      <a:cubicBezTo>
                        <a:pt x="3" y="13"/>
                        <a:pt x="4" y="12"/>
                        <a:pt x="5" y="12"/>
                      </a:cubicBezTo>
                      <a:cubicBezTo>
                        <a:pt x="5" y="11"/>
                        <a:pt x="6" y="11"/>
                        <a:pt x="6" y="10"/>
                      </a:cubicBezTo>
                      <a:cubicBezTo>
                        <a:pt x="6" y="3"/>
                        <a:pt x="6" y="3"/>
                        <a:pt x="6" y="3"/>
                      </a:cubicBezTo>
                      <a:cubicBezTo>
                        <a:pt x="6" y="2"/>
                        <a:pt x="4" y="0"/>
                        <a:pt x="3" y="0"/>
                      </a:cubicBezTo>
                      <a:cubicBezTo>
                        <a:pt x="1" y="0"/>
                        <a:pt x="0" y="1"/>
                        <a:pt x="0" y="2"/>
                      </a:cubicBezTo>
                      <a:cubicBezTo>
                        <a:pt x="0" y="3"/>
                        <a:pt x="0" y="3"/>
                        <a:pt x="0" y="3"/>
                      </a:cubicBezTo>
                      <a:cubicBezTo>
                        <a:pt x="0" y="10"/>
                        <a:pt x="0" y="10"/>
                        <a:pt x="0" y="10"/>
                      </a:cubicBezTo>
                      <a:cubicBezTo>
                        <a:pt x="0" y="11"/>
                        <a:pt x="1" y="13"/>
                        <a:pt x="3" y="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6" name="Freeform 15">
                  <a:extLst>
                    <a:ext uri="{FF2B5EF4-FFF2-40B4-BE49-F238E27FC236}">
                      <a16:creationId xmlns:a16="http://schemas.microsoft.com/office/drawing/2014/main" id="{6C20D13F-08FF-4570-AB1D-AA42A37CD3A9}"/>
                    </a:ext>
                  </a:extLst>
                </p:cNvPr>
                <p:cNvSpPr>
                  <a:spLocks/>
                </p:cNvSpPr>
                <p:nvPr/>
              </p:nvSpPr>
              <p:spPr bwMode="auto">
                <a:xfrm>
                  <a:off x="1793875" y="5794375"/>
                  <a:ext cx="131762" cy="152400"/>
                </a:xfrm>
                <a:custGeom>
                  <a:avLst/>
                  <a:gdLst>
                    <a:gd name="T0" fmla="*/ 25 w 49"/>
                    <a:gd name="T1" fmla="*/ 0 h 56"/>
                    <a:gd name="T2" fmla="*/ 0 w 49"/>
                    <a:gd name="T3" fmla="*/ 25 h 56"/>
                    <a:gd name="T4" fmla="*/ 12 w 49"/>
                    <a:gd name="T5" fmla="*/ 46 h 56"/>
                    <a:gd name="T6" fmla="*/ 12 w 49"/>
                    <a:gd name="T7" fmla="*/ 56 h 56"/>
                    <a:gd name="T8" fmla="*/ 37 w 49"/>
                    <a:gd name="T9" fmla="*/ 56 h 56"/>
                    <a:gd name="T10" fmla="*/ 37 w 49"/>
                    <a:gd name="T11" fmla="*/ 46 h 56"/>
                    <a:gd name="T12" fmla="*/ 49 w 49"/>
                    <a:gd name="T13" fmla="*/ 25 h 56"/>
                    <a:gd name="T14" fmla="*/ 25 w 49"/>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6">
                      <a:moveTo>
                        <a:pt x="25" y="0"/>
                      </a:moveTo>
                      <a:cubicBezTo>
                        <a:pt x="11" y="0"/>
                        <a:pt x="0" y="11"/>
                        <a:pt x="0" y="25"/>
                      </a:cubicBezTo>
                      <a:cubicBezTo>
                        <a:pt x="0" y="34"/>
                        <a:pt x="5" y="42"/>
                        <a:pt x="12" y="46"/>
                      </a:cubicBezTo>
                      <a:cubicBezTo>
                        <a:pt x="12" y="56"/>
                        <a:pt x="12" y="56"/>
                        <a:pt x="12" y="56"/>
                      </a:cubicBezTo>
                      <a:cubicBezTo>
                        <a:pt x="37" y="56"/>
                        <a:pt x="37" y="56"/>
                        <a:pt x="37" y="56"/>
                      </a:cubicBezTo>
                      <a:cubicBezTo>
                        <a:pt x="37" y="46"/>
                        <a:pt x="37" y="46"/>
                        <a:pt x="37" y="46"/>
                      </a:cubicBezTo>
                      <a:cubicBezTo>
                        <a:pt x="44" y="42"/>
                        <a:pt x="49" y="34"/>
                        <a:pt x="49" y="25"/>
                      </a:cubicBezTo>
                      <a:cubicBezTo>
                        <a:pt x="49" y="11"/>
                        <a:pt x="38" y="0"/>
                        <a:pt x="2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27" name="Freeform 16">
                  <a:extLst>
                    <a:ext uri="{FF2B5EF4-FFF2-40B4-BE49-F238E27FC236}">
                      <a16:creationId xmlns:a16="http://schemas.microsoft.com/office/drawing/2014/main" id="{6F0DC97E-90F2-4B37-95D5-2D29BE7C86D3}"/>
                    </a:ext>
                  </a:extLst>
                </p:cNvPr>
                <p:cNvSpPr>
                  <a:spLocks/>
                </p:cNvSpPr>
                <p:nvPr/>
              </p:nvSpPr>
              <p:spPr bwMode="auto">
                <a:xfrm>
                  <a:off x="1825625" y="5962650"/>
                  <a:ext cx="68262" cy="34925"/>
                </a:xfrm>
                <a:custGeom>
                  <a:avLst/>
                  <a:gdLst>
                    <a:gd name="T0" fmla="*/ 0 w 25"/>
                    <a:gd name="T1" fmla="*/ 6 h 13"/>
                    <a:gd name="T2" fmla="*/ 7 w 25"/>
                    <a:gd name="T3" fmla="*/ 6 h 13"/>
                    <a:gd name="T4" fmla="*/ 6 w 25"/>
                    <a:gd name="T5" fmla="*/ 7 h 13"/>
                    <a:gd name="T6" fmla="*/ 13 w 25"/>
                    <a:gd name="T7" fmla="*/ 13 h 13"/>
                    <a:gd name="T8" fmla="*/ 19 w 25"/>
                    <a:gd name="T9" fmla="*/ 7 h 13"/>
                    <a:gd name="T10" fmla="*/ 19 w 25"/>
                    <a:gd name="T11" fmla="*/ 6 h 13"/>
                    <a:gd name="T12" fmla="*/ 25 w 25"/>
                    <a:gd name="T13" fmla="*/ 6 h 13"/>
                    <a:gd name="T14" fmla="*/ 25 w 25"/>
                    <a:gd name="T15" fmla="*/ 0 h 13"/>
                    <a:gd name="T16" fmla="*/ 0 w 25"/>
                    <a:gd name="T17" fmla="*/ 0 h 13"/>
                    <a:gd name="T18" fmla="*/ 0 w 25"/>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3">
                      <a:moveTo>
                        <a:pt x="0" y="6"/>
                      </a:moveTo>
                      <a:cubicBezTo>
                        <a:pt x="7" y="6"/>
                        <a:pt x="7" y="6"/>
                        <a:pt x="7" y="6"/>
                      </a:cubicBezTo>
                      <a:cubicBezTo>
                        <a:pt x="6" y="7"/>
                        <a:pt x="6" y="7"/>
                        <a:pt x="6" y="7"/>
                      </a:cubicBezTo>
                      <a:cubicBezTo>
                        <a:pt x="6" y="10"/>
                        <a:pt x="9" y="13"/>
                        <a:pt x="13" y="13"/>
                      </a:cubicBezTo>
                      <a:cubicBezTo>
                        <a:pt x="16" y="13"/>
                        <a:pt x="19" y="10"/>
                        <a:pt x="19" y="7"/>
                      </a:cubicBezTo>
                      <a:cubicBezTo>
                        <a:pt x="19" y="6"/>
                        <a:pt x="19" y="6"/>
                        <a:pt x="19" y="6"/>
                      </a:cubicBezTo>
                      <a:cubicBezTo>
                        <a:pt x="25" y="6"/>
                        <a:pt x="25" y="6"/>
                        <a:pt x="25" y="6"/>
                      </a:cubicBezTo>
                      <a:cubicBezTo>
                        <a:pt x="25" y="0"/>
                        <a:pt x="25" y="0"/>
                        <a:pt x="25" y="0"/>
                      </a:cubicBezTo>
                      <a:cubicBezTo>
                        <a:pt x="0" y="0"/>
                        <a:pt x="0" y="0"/>
                        <a:pt x="0" y="0"/>
                      </a:cubicBezTo>
                      <a:lnTo>
                        <a:pt x="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grpSp>
        </p:grpSp>
      </p:grpSp>
      <p:grpSp>
        <p:nvGrpSpPr>
          <p:cNvPr id="28" name="组合 27"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D9448DE3-20C2-4D34-93F3-3DF00FD122AF}"/>
              </a:ext>
            </a:extLst>
          </p:cNvPr>
          <p:cNvGrpSpPr/>
          <p:nvPr/>
        </p:nvGrpSpPr>
        <p:grpSpPr>
          <a:xfrm>
            <a:off x="6764296" y="2811974"/>
            <a:ext cx="2172148" cy="1616739"/>
            <a:chOff x="6764296" y="2811974"/>
            <a:chExt cx="2172148" cy="1616739"/>
          </a:xfrm>
        </p:grpSpPr>
        <p:sp>
          <p:nvSpPr>
            <p:cNvPr id="29" name="矩形 2">
              <a:extLst>
                <a:ext uri="{FF2B5EF4-FFF2-40B4-BE49-F238E27FC236}">
                  <a16:creationId xmlns:a16="http://schemas.microsoft.com/office/drawing/2014/main" id="{30E4991C-8B49-42DE-85FA-1470F848EA95}"/>
                </a:ext>
              </a:extLst>
            </p:cNvPr>
            <p:cNvSpPr/>
            <p:nvPr/>
          </p:nvSpPr>
          <p:spPr>
            <a:xfrm rot="1376504" flipH="1">
              <a:off x="6764296" y="2811974"/>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grpSp>
          <p:nvGrpSpPr>
            <p:cNvPr id="30" name="组合 29">
              <a:extLst>
                <a:ext uri="{FF2B5EF4-FFF2-40B4-BE49-F238E27FC236}">
                  <a16:creationId xmlns:a16="http://schemas.microsoft.com/office/drawing/2014/main" id="{D5800AC2-478F-4BB2-834F-5B8CC64E39BB}"/>
                </a:ext>
              </a:extLst>
            </p:cNvPr>
            <p:cNvGrpSpPr/>
            <p:nvPr/>
          </p:nvGrpSpPr>
          <p:grpSpPr>
            <a:xfrm>
              <a:off x="7663121" y="3155390"/>
              <a:ext cx="1273323" cy="1273323"/>
              <a:chOff x="7663121" y="3155390"/>
              <a:chExt cx="1273323" cy="1273323"/>
            </a:xfrm>
          </p:grpSpPr>
          <p:sp>
            <p:nvSpPr>
              <p:cNvPr id="31" name="椭圆 30">
                <a:extLst>
                  <a:ext uri="{FF2B5EF4-FFF2-40B4-BE49-F238E27FC236}">
                    <a16:creationId xmlns:a16="http://schemas.microsoft.com/office/drawing/2014/main" id="{07DE7B9D-53F1-4756-866A-BED153259C74}"/>
                  </a:ext>
                </a:extLst>
              </p:cNvPr>
              <p:cNvSpPr/>
              <p:nvPr/>
            </p:nvSpPr>
            <p:spPr>
              <a:xfrm flipH="1">
                <a:off x="7663121" y="3155390"/>
                <a:ext cx="1273323" cy="1273323"/>
              </a:xfrm>
              <a:prstGeom prst="ellipse">
                <a:avLst/>
              </a:prstGeom>
              <a:solidFill>
                <a:schemeClr val="accent1">
                  <a:lumMod val="75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CE3BABB7-DE56-4BCD-848F-20B4431D56CD}"/>
                  </a:ext>
                </a:extLst>
              </p:cNvPr>
              <p:cNvGrpSpPr/>
              <p:nvPr/>
            </p:nvGrpSpPr>
            <p:grpSpPr>
              <a:xfrm>
                <a:off x="8038570" y="3538243"/>
                <a:ext cx="509455" cy="507616"/>
                <a:chOff x="5287964" y="2994026"/>
                <a:chExt cx="879475" cy="876300"/>
              </a:xfrm>
              <a:solidFill>
                <a:srgbClr val="0065B0"/>
              </a:solidFill>
            </p:grpSpPr>
            <p:sp>
              <p:nvSpPr>
                <p:cNvPr id="33" name="Freeform 75">
                  <a:extLst>
                    <a:ext uri="{FF2B5EF4-FFF2-40B4-BE49-F238E27FC236}">
                      <a16:creationId xmlns:a16="http://schemas.microsoft.com/office/drawing/2014/main" id="{7C7A488E-B7E0-4D82-8C3E-80DF23DD11F4}"/>
                    </a:ext>
                  </a:extLst>
                </p:cNvPr>
                <p:cNvSpPr>
                  <a:spLocks noEditPoints="1"/>
                </p:cNvSpPr>
                <p:nvPr/>
              </p:nvSpPr>
              <p:spPr bwMode="auto">
                <a:xfrm>
                  <a:off x="5287964" y="3076576"/>
                  <a:ext cx="796925" cy="793750"/>
                </a:xfrm>
                <a:custGeom>
                  <a:avLst/>
                  <a:gdLst>
                    <a:gd name="T0" fmla="*/ 105 w 211"/>
                    <a:gd name="T1" fmla="*/ 211 h 211"/>
                    <a:gd name="T2" fmla="*/ 211 w 211"/>
                    <a:gd name="T3" fmla="*/ 106 h 211"/>
                    <a:gd name="T4" fmla="*/ 198 w 211"/>
                    <a:gd name="T5" fmla="*/ 56 h 211"/>
                    <a:gd name="T6" fmla="*/ 196 w 211"/>
                    <a:gd name="T7" fmla="*/ 56 h 211"/>
                    <a:gd name="T8" fmla="*/ 194 w 211"/>
                    <a:gd name="T9" fmla="*/ 56 h 211"/>
                    <a:gd name="T10" fmla="*/ 181 w 211"/>
                    <a:gd name="T11" fmla="*/ 55 h 211"/>
                    <a:gd name="T12" fmla="*/ 171 w 211"/>
                    <a:gd name="T13" fmla="*/ 65 h 211"/>
                    <a:gd name="T14" fmla="*/ 183 w 211"/>
                    <a:gd name="T15" fmla="*/ 106 h 211"/>
                    <a:gd name="T16" fmla="*/ 105 w 211"/>
                    <a:gd name="T17" fmla="*/ 183 h 211"/>
                    <a:gd name="T18" fmla="*/ 28 w 211"/>
                    <a:gd name="T19" fmla="*/ 106 h 211"/>
                    <a:gd name="T20" fmla="*/ 105 w 211"/>
                    <a:gd name="T21" fmla="*/ 28 h 211"/>
                    <a:gd name="T22" fmla="*/ 146 w 211"/>
                    <a:gd name="T23" fmla="*/ 40 h 211"/>
                    <a:gd name="T24" fmla="*/ 155 w 211"/>
                    <a:gd name="T25" fmla="*/ 31 h 211"/>
                    <a:gd name="T26" fmla="*/ 154 w 211"/>
                    <a:gd name="T27" fmla="*/ 16 h 211"/>
                    <a:gd name="T28" fmla="*/ 154 w 211"/>
                    <a:gd name="T29" fmla="*/ 12 h 211"/>
                    <a:gd name="T30" fmla="*/ 105 w 211"/>
                    <a:gd name="T31" fmla="*/ 0 h 211"/>
                    <a:gd name="T32" fmla="*/ 0 w 211"/>
                    <a:gd name="T33" fmla="*/ 106 h 211"/>
                    <a:gd name="T34" fmla="*/ 105 w 211"/>
                    <a:gd name="T35" fmla="*/ 211 h 211"/>
                    <a:gd name="T36" fmla="*/ 105 w 211"/>
                    <a:gd name="T37" fmla="*/ 211 h 211"/>
                    <a:gd name="T38" fmla="*/ 105 w 211"/>
                    <a:gd name="T3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211">
                      <a:moveTo>
                        <a:pt x="105" y="211"/>
                      </a:moveTo>
                      <a:cubicBezTo>
                        <a:pt x="164" y="211"/>
                        <a:pt x="211" y="164"/>
                        <a:pt x="211" y="106"/>
                      </a:cubicBezTo>
                      <a:cubicBezTo>
                        <a:pt x="211" y="88"/>
                        <a:pt x="206" y="71"/>
                        <a:pt x="198" y="56"/>
                      </a:cubicBezTo>
                      <a:cubicBezTo>
                        <a:pt x="198" y="56"/>
                        <a:pt x="197" y="56"/>
                        <a:pt x="196" y="56"/>
                      </a:cubicBezTo>
                      <a:cubicBezTo>
                        <a:pt x="195" y="56"/>
                        <a:pt x="195" y="56"/>
                        <a:pt x="194" y="56"/>
                      </a:cubicBezTo>
                      <a:cubicBezTo>
                        <a:pt x="181" y="55"/>
                        <a:pt x="181" y="55"/>
                        <a:pt x="181" y="55"/>
                      </a:cubicBezTo>
                      <a:cubicBezTo>
                        <a:pt x="171" y="65"/>
                        <a:pt x="171" y="65"/>
                        <a:pt x="171" y="65"/>
                      </a:cubicBezTo>
                      <a:cubicBezTo>
                        <a:pt x="179" y="77"/>
                        <a:pt x="183" y="91"/>
                        <a:pt x="183" y="106"/>
                      </a:cubicBezTo>
                      <a:cubicBezTo>
                        <a:pt x="183" y="149"/>
                        <a:pt x="148" y="183"/>
                        <a:pt x="105" y="183"/>
                      </a:cubicBezTo>
                      <a:cubicBezTo>
                        <a:pt x="62" y="183"/>
                        <a:pt x="28" y="149"/>
                        <a:pt x="28" y="106"/>
                      </a:cubicBezTo>
                      <a:cubicBezTo>
                        <a:pt x="28" y="63"/>
                        <a:pt x="62" y="28"/>
                        <a:pt x="105" y="28"/>
                      </a:cubicBezTo>
                      <a:cubicBezTo>
                        <a:pt x="120" y="28"/>
                        <a:pt x="134" y="32"/>
                        <a:pt x="146" y="40"/>
                      </a:cubicBezTo>
                      <a:cubicBezTo>
                        <a:pt x="155" y="31"/>
                        <a:pt x="155" y="31"/>
                        <a:pt x="155" y="31"/>
                      </a:cubicBezTo>
                      <a:cubicBezTo>
                        <a:pt x="154" y="16"/>
                        <a:pt x="154" y="16"/>
                        <a:pt x="154" y="16"/>
                      </a:cubicBezTo>
                      <a:cubicBezTo>
                        <a:pt x="154" y="14"/>
                        <a:pt x="154" y="13"/>
                        <a:pt x="154" y="12"/>
                      </a:cubicBezTo>
                      <a:cubicBezTo>
                        <a:pt x="139" y="5"/>
                        <a:pt x="123" y="0"/>
                        <a:pt x="105" y="0"/>
                      </a:cubicBezTo>
                      <a:cubicBezTo>
                        <a:pt x="47" y="0"/>
                        <a:pt x="0" y="48"/>
                        <a:pt x="0" y="106"/>
                      </a:cubicBezTo>
                      <a:cubicBezTo>
                        <a:pt x="0" y="164"/>
                        <a:pt x="47" y="211"/>
                        <a:pt x="105" y="211"/>
                      </a:cubicBezTo>
                      <a:close/>
                      <a:moveTo>
                        <a:pt x="105" y="211"/>
                      </a:moveTo>
                      <a:cubicBezTo>
                        <a:pt x="105" y="211"/>
                        <a:pt x="105" y="211"/>
                        <a:pt x="105" y="2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34" name="Freeform 76">
                  <a:extLst>
                    <a:ext uri="{FF2B5EF4-FFF2-40B4-BE49-F238E27FC236}">
                      <a16:creationId xmlns:a16="http://schemas.microsoft.com/office/drawing/2014/main" id="{394217FF-87FE-4931-AD08-BE0C8FC69FED}"/>
                    </a:ext>
                  </a:extLst>
                </p:cNvPr>
                <p:cNvSpPr>
                  <a:spLocks noEditPoints="1"/>
                </p:cNvSpPr>
                <p:nvPr/>
              </p:nvSpPr>
              <p:spPr bwMode="auto">
                <a:xfrm>
                  <a:off x="5487989" y="3279776"/>
                  <a:ext cx="392113" cy="392113"/>
                </a:xfrm>
                <a:custGeom>
                  <a:avLst/>
                  <a:gdLst>
                    <a:gd name="T0" fmla="*/ 52 w 104"/>
                    <a:gd name="T1" fmla="*/ 25 h 104"/>
                    <a:gd name="T2" fmla="*/ 54 w 104"/>
                    <a:gd name="T3" fmla="*/ 25 h 104"/>
                    <a:gd name="T4" fmla="*/ 74 w 104"/>
                    <a:gd name="T5" fmla="*/ 5 h 104"/>
                    <a:gd name="T6" fmla="*/ 74 w 104"/>
                    <a:gd name="T7" fmla="*/ 5 h 104"/>
                    <a:gd name="T8" fmla="*/ 52 w 104"/>
                    <a:gd name="T9" fmla="*/ 0 h 104"/>
                    <a:gd name="T10" fmla="*/ 0 w 104"/>
                    <a:gd name="T11" fmla="*/ 52 h 104"/>
                    <a:gd name="T12" fmla="*/ 52 w 104"/>
                    <a:gd name="T13" fmla="*/ 104 h 104"/>
                    <a:gd name="T14" fmla="*/ 104 w 104"/>
                    <a:gd name="T15" fmla="*/ 52 h 104"/>
                    <a:gd name="T16" fmla="*/ 99 w 104"/>
                    <a:gd name="T17" fmla="*/ 30 h 104"/>
                    <a:gd name="T18" fmla="*/ 99 w 104"/>
                    <a:gd name="T19" fmla="*/ 30 h 104"/>
                    <a:gd name="T20" fmla="*/ 79 w 104"/>
                    <a:gd name="T21" fmla="*/ 50 h 104"/>
                    <a:gd name="T22" fmla="*/ 79 w 104"/>
                    <a:gd name="T23" fmla="*/ 52 h 104"/>
                    <a:gd name="T24" fmla="*/ 52 w 104"/>
                    <a:gd name="T25" fmla="*/ 79 h 104"/>
                    <a:gd name="T26" fmla="*/ 25 w 104"/>
                    <a:gd name="T27" fmla="*/ 52 h 104"/>
                    <a:gd name="T28" fmla="*/ 52 w 104"/>
                    <a:gd name="T29" fmla="*/ 25 h 104"/>
                    <a:gd name="T30" fmla="*/ 52 w 104"/>
                    <a:gd name="T31" fmla="*/ 25 h 104"/>
                    <a:gd name="T32" fmla="*/ 52 w 104"/>
                    <a:gd name="T33"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4">
                      <a:moveTo>
                        <a:pt x="52" y="25"/>
                      </a:moveTo>
                      <a:cubicBezTo>
                        <a:pt x="53" y="25"/>
                        <a:pt x="54" y="25"/>
                        <a:pt x="54" y="25"/>
                      </a:cubicBezTo>
                      <a:cubicBezTo>
                        <a:pt x="74" y="5"/>
                        <a:pt x="74" y="5"/>
                        <a:pt x="74" y="5"/>
                      </a:cubicBezTo>
                      <a:cubicBezTo>
                        <a:pt x="74" y="5"/>
                        <a:pt x="74" y="5"/>
                        <a:pt x="74" y="5"/>
                      </a:cubicBezTo>
                      <a:cubicBezTo>
                        <a:pt x="68" y="2"/>
                        <a:pt x="60" y="0"/>
                        <a:pt x="52" y="0"/>
                      </a:cubicBezTo>
                      <a:cubicBezTo>
                        <a:pt x="24" y="0"/>
                        <a:pt x="0" y="23"/>
                        <a:pt x="0" y="52"/>
                      </a:cubicBezTo>
                      <a:cubicBezTo>
                        <a:pt x="0" y="81"/>
                        <a:pt x="24" y="104"/>
                        <a:pt x="52" y="104"/>
                      </a:cubicBezTo>
                      <a:cubicBezTo>
                        <a:pt x="81" y="104"/>
                        <a:pt x="104" y="81"/>
                        <a:pt x="104" y="52"/>
                      </a:cubicBezTo>
                      <a:cubicBezTo>
                        <a:pt x="104" y="44"/>
                        <a:pt x="102" y="37"/>
                        <a:pt x="99" y="30"/>
                      </a:cubicBezTo>
                      <a:cubicBezTo>
                        <a:pt x="99" y="30"/>
                        <a:pt x="99" y="30"/>
                        <a:pt x="99" y="30"/>
                      </a:cubicBezTo>
                      <a:cubicBezTo>
                        <a:pt x="79" y="50"/>
                        <a:pt x="79" y="50"/>
                        <a:pt x="79" y="50"/>
                      </a:cubicBezTo>
                      <a:cubicBezTo>
                        <a:pt x="79" y="50"/>
                        <a:pt x="79" y="51"/>
                        <a:pt x="79" y="52"/>
                      </a:cubicBezTo>
                      <a:cubicBezTo>
                        <a:pt x="79" y="67"/>
                        <a:pt x="67" y="79"/>
                        <a:pt x="52" y="79"/>
                      </a:cubicBezTo>
                      <a:cubicBezTo>
                        <a:pt x="37" y="79"/>
                        <a:pt x="25" y="67"/>
                        <a:pt x="25" y="52"/>
                      </a:cubicBezTo>
                      <a:cubicBezTo>
                        <a:pt x="25" y="37"/>
                        <a:pt x="37" y="25"/>
                        <a:pt x="52" y="25"/>
                      </a:cubicBezTo>
                      <a:close/>
                      <a:moveTo>
                        <a:pt x="52" y="25"/>
                      </a:moveTo>
                      <a:cubicBezTo>
                        <a:pt x="52" y="25"/>
                        <a:pt x="52" y="25"/>
                        <a:pt x="52"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35" name="Freeform 77">
                  <a:extLst>
                    <a:ext uri="{FF2B5EF4-FFF2-40B4-BE49-F238E27FC236}">
                      <a16:creationId xmlns:a16="http://schemas.microsoft.com/office/drawing/2014/main" id="{A35DF95B-B361-4AC4-91B7-ADE0392AA500}"/>
                    </a:ext>
                  </a:extLst>
                </p:cNvPr>
                <p:cNvSpPr>
                  <a:spLocks noEditPoints="1"/>
                </p:cNvSpPr>
                <p:nvPr/>
              </p:nvSpPr>
              <p:spPr bwMode="auto">
                <a:xfrm>
                  <a:off x="5722939" y="2994026"/>
                  <a:ext cx="444500" cy="441325"/>
                </a:xfrm>
                <a:custGeom>
                  <a:avLst/>
                  <a:gdLst>
                    <a:gd name="T0" fmla="*/ 99 w 118"/>
                    <a:gd name="T1" fmla="*/ 32 h 117"/>
                    <a:gd name="T2" fmla="*/ 105 w 118"/>
                    <a:gd name="T3" fmla="*/ 26 h 117"/>
                    <a:gd name="T4" fmla="*/ 105 w 118"/>
                    <a:gd name="T5" fmla="*/ 17 h 117"/>
                    <a:gd name="T6" fmla="*/ 101 w 118"/>
                    <a:gd name="T7" fmla="*/ 13 h 117"/>
                    <a:gd name="T8" fmla="*/ 96 w 118"/>
                    <a:gd name="T9" fmla="*/ 11 h 117"/>
                    <a:gd name="T10" fmla="*/ 92 w 118"/>
                    <a:gd name="T11" fmla="*/ 13 h 117"/>
                    <a:gd name="T12" fmla="*/ 85 w 118"/>
                    <a:gd name="T13" fmla="*/ 19 h 117"/>
                    <a:gd name="T14" fmla="*/ 84 w 118"/>
                    <a:gd name="T15" fmla="*/ 2 h 117"/>
                    <a:gd name="T16" fmla="*/ 82 w 118"/>
                    <a:gd name="T17" fmla="*/ 0 h 117"/>
                    <a:gd name="T18" fmla="*/ 80 w 118"/>
                    <a:gd name="T19" fmla="*/ 1 h 117"/>
                    <a:gd name="T20" fmla="*/ 54 w 118"/>
                    <a:gd name="T21" fmla="*/ 26 h 117"/>
                    <a:gd name="T22" fmla="*/ 51 w 118"/>
                    <a:gd name="T23" fmla="*/ 35 h 117"/>
                    <a:gd name="T24" fmla="*/ 51 w 118"/>
                    <a:gd name="T25" fmla="*/ 36 h 117"/>
                    <a:gd name="T26" fmla="*/ 52 w 118"/>
                    <a:gd name="T27" fmla="*/ 52 h 117"/>
                    <a:gd name="T28" fmla="*/ 43 w 118"/>
                    <a:gd name="T29" fmla="*/ 62 h 117"/>
                    <a:gd name="T30" fmla="*/ 26 w 118"/>
                    <a:gd name="T31" fmla="*/ 78 h 117"/>
                    <a:gd name="T32" fmla="*/ 26 w 118"/>
                    <a:gd name="T33" fmla="*/ 79 h 117"/>
                    <a:gd name="T34" fmla="*/ 10 w 118"/>
                    <a:gd name="T35" fmla="*/ 95 h 117"/>
                    <a:gd name="T36" fmla="*/ 2 w 118"/>
                    <a:gd name="T37" fmla="*/ 102 h 117"/>
                    <a:gd name="T38" fmla="*/ 1 w 118"/>
                    <a:gd name="T39" fmla="*/ 106 h 117"/>
                    <a:gd name="T40" fmla="*/ 0 w 118"/>
                    <a:gd name="T41" fmla="*/ 111 h 117"/>
                    <a:gd name="T42" fmla="*/ 6 w 118"/>
                    <a:gd name="T43" fmla="*/ 117 h 117"/>
                    <a:gd name="T44" fmla="*/ 6 w 118"/>
                    <a:gd name="T45" fmla="*/ 117 h 117"/>
                    <a:gd name="T46" fmla="*/ 12 w 118"/>
                    <a:gd name="T47" fmla="*/ 117 h 117"/>
                    <a:gd name="T48" fmla="*/ 16 w 118"/>
                    <a:gd name="T49" fmla="*/ 115 h 117"/>
                    <a:gd name="T50" fmla="*/ 66 w 118"/>
                    <a:gd name="T51" fmla="*/ 65 h 117"/>
                    <a:gd name="T52" fmla="*/ 81 w 118"/>
                    <a:gd name="T53" fmla="*/ 66 h 117"/>
                    <a:gd name="T54" fmla="*/ 82 w 118"/>
                    <a:gd name="T55" fmla="*/ 66 h 117"/>
                    <a:gd name="T56" fmla="*/ 83 w 118"/>
                    <a:gd name="T57" fmla="*/ 66 h 117"/>
                    <a:gd name="T58" fmla="*/ 91 w 118"/>
                    <a:gd name="T59" fmla="*/ 63 h 117"/>
                    <a:gd name="T60" fmla="*/ 116 w 118"/>
                    <a:gd name="T61" fmla="*/ 37 h 117"/>
                    <a:gd name="T62" fmla="*/ 115 w 118"/>
                    <a:gd name="T63" fmla="*/ 33 h 117"/>
                    <a:gd name="T64" fmla="*/ 99 w 118"/>
                    <a:gd name="T65" fmla="*/ 32 h 117"/>
                    <a:gd name="T66" fmla="*/ 99 w 118"/>
                    <a:gd name="T67" fmla="*/ 32 h 117"/>
                    <a:gd name="T68" fmla="*/ 99 w 118"/>
                    <a:gd name="T69" fmla="*/ 3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117">
                      <a:moveTo>
                        <a:pt x="99" y="32"/>
                      </a:moveTo>
                      <a:cubicBezTo>
                        <a:pt x="105" y="26"/>
                        <a:pt x="105" y="26"/>
                        <a:pt x="105" y="26"/>
                      </a:cubicBezTo>
                      <a:cubicBezTo>
                        <a:pt x="108" y="24"/>
                        <a:pt x="108" y="20"/>
                        <a:pt x="105" y="17"/>
                      </a:cubicBezTo>
                      <a:cubicBezTo>
                        <a:pt x="101" y="13"/>
                        <a:pt x="101" y="13"/>
                        <a:pt x="101" y="13"/>
                      </a:cubicBezTo>
                      <a:cubicBezTo>
                        <a:pt x="100" y="12"/>
                        <a:pt x="98" y="11"/>
                        <a:pt x="96" y="11"/>
                      </a:cubicBezTo>
                      <a:cubicBezTo>
                        <a:pt x="95" y="11"/>
                        <a:pt x="93" y="12"/>
                        <a:pt x="92" y="13"/>
                      </a:cubicBezTo>
                      <a:cubicBezTo>
                        <a:pt x="85" y="19"/>
                        <a:pt x="85" y="19"/>
                        <a:pt x="85" y="19"/>
                      </a:cubicBezTo>
                      <a:cubicBezTo>
                        <a:pt x="84" y="2"/>
                        <a:pt x="84" y="2"/>
                        <a:pt x="84" y="2"/>
                      </a:cubicBezTo>
                      <a:cubicBezTo>
                        <a:pt x="84" y="1"/>
                        <a:pt x="83" y="0"/>
                        <a:pt x="82" y="0"/>
                      </a:cubicBezTo>
                      <a:cubicBezTo>
                        <a:pt x="81" y="0"/>
                        <a:pt x="80" y="0"/>
                        <a:pt x="80" y="1"/>
                      </a:cubicBezTo>
                      <a:cubicBezTo>
                        <a:pt x="54" y="26"/>
                        <a:pt x="54" y="26"/>
                        <a:pt x="54" y="26"/>
                      </a:cubicBezTo>
                      <a:cubicBezTo>
                        <a:pt x="52" y="29"/>
                        <a:pt x="51" y="32"/>
                        <a:pt x="51" y="35"/>
                      </a:cubicBezTo>
                      <a:cubicBezTo>
                        <a:pt x="51" y="36"/>
                        <a:pt x="51" y="36"/>
                        <a:pt x="51" y="36"/>
                      </a:cubicBezTo>
                      <a:cubicBezTo>
                        <a:pt x="52" y="52"/>
                        <a:pt x="52" y="52"/>
                        <a:pt x="52" y="52"/>
                      </a:cubicBezTo>
                      <a:cubicBezTo>
                        <a:pt x="43" y="62"/>
                        <a:pt x="43" y="62"/>
                        <a:pt x="43" y="62"/>
                      </a:cubicBezTo>
                      <a:cubicBezTo>
                        <a:pt x="26" y="78"/>
                        <a:pt x="26" y="78"/>
                        <a:pt x="26" y="78"/>
                      </a:cubicBezTo>
                      <a:cubicBezTo>
                        <a:pt x="26" y="79"/>
                        <a:pt x="26" y="79"/>
                        <a:pt x="26" y="79"/>
                      </a:cubicBezTo>
                      <a:cubicBezTo>
                        <a:pt x="10" y="95"/>
                        <a:pt x="10" y="95"/>
                        <a:pt x="10" y="95"/>
                      </a:cubicBezTo>
                      <a:cubicBezTo>
                        <a:pt x="2" y="102"/>
                        <a:pt x="2" y="102"/>
                        <a:pt x="2" y="102"/>
                      </a:cubicBezTo>
                      <a:cubicBezTo>
                        <a:pt x="1" y="103"/>
                        <a:pt x="1" y="104"/>
                        <a:pt x="1" y="106"/>
                      </a:cubicBezTo>
                      <a:cubicBezTo>
                        <a:pt x="0" y="111"/>
                        <a:pt x="0" y="111"/>
                        <a:pt x="0" y="111"/>
                      </a:cubicBezTo>
                      <a:cubicBezTo>
                        <a:pt x="0" y="115"/>
                        <a:pt x="3" y="117"/>
                        <a:pt x="6" y="117"/>
                      </a:cubicBezTo>
                      <a:cubicBezTo>
                        <a:pt x="6" y="117"/>
                        <a:pt x="6" y="117"/>
                        <a:pt x="6" y="117"/>
                      </a:cubicBezTo>
                      <a:cubicBezTo>
                        <a:pt x="12" y="117"/>
                        <a:pt x="12" y="117"/>
                        <a:pt x="12" y="117"/>
                      </a:cubicBezTo>
                      <a:cubicBezTo>
                        <a:pt x="14" y="117"/>
                        <a:pt x="15" y="116"/>
                        <a:pt x="16" y="115"/>
                      </a:cubicBezTo>
                      <a:cubicBezTo>
                        <a:pt x="66" y="65"/>
                        <a:pt x="66" y="65"/>
                        <a:pt x="66" y="65"/>
                      </a:cubicBezTo>
                      <a:cubicBezTo>
                        <a:pt x="81" y="66"/>
                        <a:pt x="81" y="66"/>
                        <a:pt x="81" y="66"/>
                      </a:cubicBezTo>
                      <a:cubicBezTo>
                        <a:pt x="82" y="66"/>
                        <a:pt x="82" y="66"/>
                        <a:pt x="82" y="66"/>
                      </a:cubicBezTo>
                      <a:cubicBezTo>
                        <a:pt x="82" y="66"/>
                        <a:pt x="82" y="66"/>
                        <a:pt x="83" y="66"/>
                      </a:cubicBezTo>
                      <a:cubicBezTo>
                        <a:pt x="86" y="66"/>
                        <a:pt x="89" y="65"/>
                        <a:pt x="91" y="63"/>
                      </a:cubicBezTo>
                      <a:cubicBezTo>
                        <a:pt x="116" y="37"/>
                        <a:pt x="116" y="37"/>
                        <a:pt x="116" y="37"/>
                      </a:cubicBezTo>
                      <a:cubicBezTo>
                        <a:pt x="118" y="36"/>
                        <a:pt x="117" y="33"/>
                        <a:pt x="115" y="33"/>
                      </a:cubicBezTo>
                      <a:lnTo>
                        <a:pt x="99" y="32"/>
                      </a:lnTo>
                      <a:close/>
                      <a:moveTo>
                        <a:pt x="99" y="32"/>
                      </a:moveTo>
                      <a:cubicBezTo>
                        <a:pt x="99" y="32"/>
                        <a:pt x="99" y="32"/>
                        <a:pt x="99"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grpSp>
        </p:grpSp>
      </p:grpSp>
      <p:grpSp>
        <p:nvGrpSpPr>
          <p:cNvPr id="36" name="组合 35"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6B488787-2C72-4333-B322-F4D4DA92CC42}"/>
              </a:ext>
            </a:extLst>
          </p:cNvPr>
          <p:cNvGrpSpPr/>
          <p:nvPr/>
        </p:nvGrpSpPr>
        <p:grpSpPr>
          <a:xfrm>
            <a:off x="6071140" y="3594881"/>
            <a:ext cx="1590175" cy="2183100"/>
            <a:chOff x="6071140" y="3594881"/>
            <a:chExt cx="1590175" cy="2183100"/>
          </a:xfrm>
        </p:grpSpPr>
        <p:sp>
          <p:nvSpPr>
            <p:cNvPr id="37" name="矩形 2">
              <a:extLst>
                <a:ext uri="{FF2B5EF4-FFF2-40B4-BE49-F238E27FC236}">
                  <a16:creationId xmlns:a16="http://schemas.microsoft.com/office/drawing/2014/main" id="{D1258135-DF38-40A8-BB44-7955ECA2A7DE}"/>
                </a:ext>
              </a:extLst>
            </p:cNvPr>
            <p:cNvSpPr/>
            <p:nvPr/>
          </p:nvSpPr>
          <p:spPr>
            <a:xfrm rot="4087774" flipH="1">
              <a:off x="6040847" y="3625174"/>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grpSp>
          <p:nvGrpSpPr>
            <p:cNvPr id="38" name="组合 37">
              <a:extLst>
                <a:ext uri="{FF2B5EF4-FFF2-40B4-BE49-F238E27FC236}">
                  <a16:creationId xmlns:a16="http://schemas.microsoft.com/office/drawing/2014/main" id="{9D6C8D1D-8B40-4AC6-A739-560A1F8EAD82}"/>
                </a:ext>
              </a:extLst>
            </p:cNvPr>
            <p:cNvGrpSpPr/>
            <p:nvPr/>
          </p:nvGrpSpPr>
          <p:grpSpPr>
            <a:xfrm>
              <a:off x="6387992" y="4504658"/>
              <a:ext cx="1273323" cy="1273323"/>
              <a:chOff x="6387992" y="4504658"/>
              <a:chExt cx="1273323" cy="1273323"/>
            </a:xfrm>
          </p:grpSpPr>
          <p:sp>
            <p:nvSpPr>
              <p:cNvPr id="39" name="椭圆 38">
                <a:extLst>
                  <a:ext uri="{FF2B5EF4-FFF2-40B4-BE49-F238E27FC236}">
                    <a16:creationId xmlns:a16="http://schemas.microsoft.com/office/drawing/2014/main" id="{F8270115-CABB-4585-9334-B01220D1D2D6}"/>
                  </a:ext>
                </a:extLst>
              </p:cNvPr>
              <p:cNvSpPr/>
              <p:nvPr/>
            </p:nvSpPr>
            <p:spPr>
              <a:xfrm rot="2711270" flipH="1">
                <a:off x="6387992" y="4504658"/>
                <a:ext cx="1273323" cy="1273323"/>
              </a:xfrm>
              <a:prstGeom prst="ellipse">
                <a:avLst/>
              </a:prstGeom>
              <a:solidFill>
                <a:schemeClr val="accent1">
                  <a:lumMod val="75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nvGrpSpPr>
              <p:cNvPr id="40" name="组合 39">
                <a:extLst>
                  <a:ext uri="{FF2B5EF4-FFF2-40B4-BE49-F238E27FC236}">
                    <a16:creationId xmlns:a16="http://schemas.microsoft.com/office/drawing/2014/main" id="{A25D3F35-CFC9-468E-9D1F-4632CF890340}"/>
                  </a:ext>
                </a:extLst>
              </p:cNvPr>
              <p:cNvGrpSpPr/>
              <p:nvPr/>
            </p:nvGrpSpPr>
            <p:grpSpPr>
              <a:xfrm>
                <a:off x="6731635" y="4856669"/>
                <a:ext cx="589201" cy="560529"/>
                <a:chOff x="6323014" y="4870451"/>
                <a:chExt cx="652463" cy="620713"/>
              </a:xfrm>
              <a:solidFill>
                <a:srgbClr val="0065B0"/>
              </a:solidFill>
            </p:grpSpPr>
            <p:sp>
              <p:nvSpPr>
                <p:cNvPr id="41" name="Freeform 81">
                  <a:extLst>
                    <a:ext uri="{FF2B5EF4-FFF2-40B4-BE49-F238E27FC236}">
                      <a16:creationId xmlns:a16="http://schemas.microsoft.com/office/drawing/2014/main" id="{D89B95A9-E965-44ED-AFCE-79971E641730}"/>
                    </a:ext>
                  </a:extLst>
                </p:cNvPr>
                <p:cNvSpPr>
                  <a:spLocks/>
                </p:cNvSpPr>
                <p:nvPr/>
              </p:nvSpPr>
              <p:spPr bwMode="auto">
                <a:xfrm>
                  <a:off x="6789739" y="4870451"/>
                  <a:ext cx="185738" cy="185738"/>
                </a:xfrm>
                <a:custGeom>
                  <a:avLst/>
                  <a:gdLst>
                    <a:gd name="T0" fmla="*/ 38 w 49"/>
                    <a:gd name="T1" fmla="*/ 11 h 49"/>
                    <a:gd name="T2" fmla="*/ 3 w 49"/>
                    <a:gd name="T3" fmla="*/ 7 h 49"/>
                    <a:gd name="T4" fmla="*/ 2 w 49"/>
                    <a:gd name="T5" fmla="*/ 15 h 49"/>
                    <a:gd name="T6" fmla="*/ 34 w 49"/>
                    <a:gd name="T7" fmla="*/ 47 h 49"/>
                    <a:gd name="T8" fmla="*/ 42 w 49"/>
                    <a:gd name="T9" fmla="*/ 46 h 49"/>
                    <a:gd name="T10" fmla="*/ 38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38" y="11"/>
                      </a:moveTo>
                      <a:cubicBezTo>
                        <a:pt x="28" y="2"/>
                        <a:pt x="14" y="0"/>
                        <a:pt x="3" y="7"/>
                      </a:cubicBezTo>
                      <a:cubicBezTo>
                        <a:pt x="0" y="9"/>
                        <a:pt x="0" y="13"/>
                        <a:pt x="2" y="15"/>
                      </a:cubicBezTo>
                      <a:cubicBezTo>
                        <a:pt x="34" y="47"/>
                        <a:pt x="34" y="47"/>
                        <a:pt x="34" y="47"/>
                      </a:cubicBezTo>
                      <a:cubicBezTo>
                        <a:pt x="36" y="49"/>
                        <a:pt x="40" y="49"/>
                        <a:pt x="42" y="46"/>
                      </a:cubicBezTo>
                      <a:cubicBezTo>
                        <a:pt x="49" y="35"/>
                        <a:pt x="47" y="21"/>
                        <a:pt x="38"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42" name="Freeform 82">
                  <a:extLst>
                    <a:ext uri="{FF2B5EF4-FFF2-40B4-BE49-F238E27FC236}">
                      <a16:creationId xmlns:a16="http://schemas.microsoft.com/office/drawing/2014/main" id="{F83E3C0F-CE97-42E0-9993-DEF05BF41E95}"/>
                    </a:ext>
                  </a:extLst>
                </p:cNvPr>
                <p:cNvSpPr>
                  <a:spLocks noEditPoints="1"/>
                </p:cNvSpPr>
                <p:nvPr/>
              </p:nvSpPr>
              <p:spPr bwMode="auto">
                <a:xfrm>
                  <a:off x="6364289" y="4924426"/>
                  <a:ext cx="554038" cy="566738"/>
                </a:xfrm>
                <a:custGeom>
                  <a:avLst/>
                  <a:gdLst>
                    <a:gd name="T0" fmla="*/ 134 w 147"/>
                    <a:gd name="T1" fmla="*/ 115 h 151"/>
                    <a:gd name="T2" fmla="*/ 147 w 147"/>
                    <a:gd name="T3" fmla="*/ 72 h 151"/>
                    <a:gd name="T4" fmla="*/ 75 w 147"/>
                    <a:gd name="T5" fmla="*/ 0 h 151"/>
                    <a:gd name="T6" fmla="*/ 74 w 147"/>
                    <a:gd name="T7" fmla="*/ 0 h 151"/>
                    <a:gd name="T8" fmla="*/ 3 w 147"/>
                    <a:gd name="T9" fmla="*/ 72 h 151"/>
                    <a:gd name="T10" fmla="*/ 15 w 147"/>
                    <a:gd name="T11" fmla="*/ 112 h 151"/>
                    <a:gd name="T12" fmla="*/ 2 w 147"/>
                    <a:gd name="T13" fmla="*/ 137 h 151"/>
                    <a:gd name="T14" fmla="*/ 6 w 147"/>
                    <a:gd name="T15" fmla="*/ 150 h 151"/>
                    <a:gd name="T16" fmla="*/ 11 w 147"/>
                    <a:gd name="T17" fmla="*/ 151 h 151"/>
                    <a:gd name="T18" fmla="*/ 20 w 147"/>
                    <a:gd name="T19" fmla="*/ 146 h 151"/>
                    <a:gd name="T20" fmla="*/ 29 w 147"/>
                    <a:gd name="T21" fmla="*/ 128 h 151"/>
                    <a:gd name="T22" fmla="*/ 74 w 147"/>
                    <a:gd name="T23" fmla="*/ 145 h 151"/>
                    <a:gd name="T24" fmla="*/ 75 w 147"/>
                    <a:gd name="T25" fmla="*/ 145 h 151"/>
                    <a:gd name="T26" fmla="*/ 119 w 147"/>
                    <a:gd name="T27" fmla="*/ 129 h 151"/>
                    <a:gd name="T28" fmla="*/ 127 w 147"/>
                    <a:gd name="T29" fmla="*/ 146 h 151"/>
                    <a:gd name="T30" fmla="*/ 136 w 147"/>
                    <a:gd name="T31" fmla="*/ 151 h 151"/>
                    <a:gd name="T32" fmla="*/ 141 w 147"/>
                    <a:gd name="T33" fmla="*/ 150 h 151"/>
                    <a:gd name="T34" fmla="*/ 145 w 147"/>
                    <a:gd name="T35" fmla="*/ 137 h 151"/>
                    <a:gd name="T36" fmla="*/ 134 w 147"/>
                    <a:gd name="T37" fmla="*/ 115 h 151"/>
                    <a:gd name="T38" fmla="*/ 75 w 147"/>
                    <a:gd name="T39" fmla="*/ 125 h 151"/>
                    <a:gd name="T40" fmla="*/ 74 w 147"/>
                    <a:gd name="T41" fmla="*/ 125 h 151"/>
                    <a:gd name="T42" fmla="*/ 22 w 147"/>
                    <a:gd name="T43" fmla="*/ 72 h 151"/>
                    <a:gd name="T44" fmla="*/ 74 w 147"/>
                    <a:gd name="T45" fmla="*/ 20 h 151"/>
                    <a:gd name="T46" fmla="*/ 75 w 147"/>
                    <a:gd name="T47" fmla="*/ 19 h 151"/>
                    <a:gd name="T48" fmla="*/ 128 w 147"/>
                    <a:gd name="T49" fmla="*/ 72 h 151"/>
                    <a:gd name="T50" fmla="*/ 75 w 147"/>
                    <a:gd name="T51"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1">
                      <a:moveTo>
                        <a:pt x="134" y="115"/>
                      </a:moveTo>
                      <a:cubicBezTo>
                        <a:pt x="142" y="103"/>
                        <a:pt x="147" y="88"/>
                        <a:pt x="147" y="72"/>
                      </a:cubicBezTo>
                      <a:cubicBezTo>
                        <a:pt x="147" y="32"/>
                        <a:pt x="115" y="0"/>
                        <a:pt x="75" y="0"/>
                      </a:cubicBezTo>
                      <a:cubicBezTo>
                        <a:pt x="75" y="0"/>
                        <a:pt x="74" y="0"/>
                        <a:pt x="74" y="0"/>
                      </a:cubicBezTo>
                      <a:cubicBezTo>
                        <a:pt x="35" y="0"/>
                        <a:pt x="3" y="33"/>
                        <a:pt x="3" y="72"/>
                      </a:cubicBezTo>
                      <a:cubicBezTo>
                        <a:pt x="3" y="87"/>
                        <a:pt x="7" y="101"/>
                        <a:pt x="15" y="112"/>
                      </a:cubicBezTo>
                      <a:cubicBezTo>
                        <a:pt x="2" y="137"/>
                        <a:pt x="2" y="137"/>
                        <a:pt x="2" y="137"/>
                      </a:cubicBezTo>
                      <a:cubicBezTo>
                        <a:pt x="0" y="142"/>
                        <a:pt x="2" y="148"/>
                        <a:pt x="6" y="150"/>
                      </a:cubicBezTo>
                      <a:cubicBezTo>
                        <a:pt x="8" y="151"/>
                        <a:pt x="9" y="151"/>
                        <a:pt x="11" y="151"/>
                      </a:cubicBezTo>
                      <a:cubicBezTo>
                        <a:pt x="14" y="151"/>
                        <a:pt x="18" y="149"/>
                        <a:pt x="20" y="146"/>
                      </a:cubicBezTo>
                      <a:cubicBezTo>
                        <a:pt x="29" y="128"/>
                        <a:pt x="29" y="128"/>
                        <a:pt x="29" y="128"/>
                      </a:cubicBezTo>
                      <a:cubicBezTo>
                        <a:pt x="41" y="138"/>
                        <a:pt x="57" y="145"/>
                        <a:pt x="74" y="145"/>
                      </a:cubicBezTo>
                      <a:cubicBezTo>
                        <a:pt x="74" y="145"/>
                        <a:pt x="75" y="145"/>
                        <a:pt x="75" y="145"/>
                      </a:cubicBezTo>
                      <a:cubicBezTo>
                        <a:pt x="92" y="145"/>
                        <a:pt x="107" y="139"/>
                        <a:pt x="119" y="129"/>
                      </a:cubicBezTo>
                      <a:cubicBezTo>
                        <a:pt x="127" y="146"/>
                        <a:pt x="127" y="146"/>
                        <a:pt x="127" y="146"/>
                      </a:cubicBezTo>
                      <a:cubicBezTo>
                        <a:pt x="129" y="149"/>
                        <a:pt x="133" y="151"/>
                        <a:pt x="136" y="151"/>
                      </a:cubicBezTo>
                      <a:cubicBezTo>
                        <a:pt x="138" y="151"/>
                        <a:pt x="139" y="151"/>
                        <a:pt x="141" y="150"/>
                      </a:cubicBezTo>
                      <a:cubicBezTo>
                        <a:pt x="145" y="148"/>
                        <a:pt x="147" y="142"/>
                        <a:pt x="145" y="137"/>
                      </a:cubicBezTo>
                      <a:lnTo>
                        <a:pt x="134" y="115"/>
                      </a:lnTo>
                      <a:close/>
                      <a:moveTo>
                        <a:pt x="75" y="125"/>
                      </a:moveTo>
                      <a:cubicBezTo>
                        <a:pt x="75" y="125"/>
                        <a:pt x="74" y="125"/>
                        <a:pt x="74" y="125"/>
                      </a:cubicBezTo>
                      <a:cubicBezTo>
                        <a:pt x="45" y="125"/>
                        <a:pt x="22" y="101"/>
                        <a:pt x="22" y="72"/>
                      </a:cubicBezTo>
                      <a:cubicBezTo>
                        <a:pt x="22" y="43"/>
                        <a:pt x="45" y="20"/>
                        <a:pt x="74" y="20"/>
                      </a:cubicBezTo>
                      <a:cubicBezTo>
                        <a:pt x="74" y="20"/>
                        <a:pt x="75" y="19"/>
                        <a:pt x="75" y="19"/>
                      </a:cubicBezTo>
                      <a:cubicBezTo>
                        <a:pt x="104" y="19"/>
                        <a:pt x="128" y="43"/>
                        <a:pt x="128" y="72"/>
                      </a:cubicBezTo>
                      <a:cubicBezTo>
                        <a:pt x="128" y="102"/>
                        <a:pt x="104" y="125"/>
                        <a:pt x="75" y="1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43" name="Freeform 83">
                  <a:extLst>
                    <a:ext uri="{FF2B5EF4-FFF2-40B4-BE49-F238E27FC236}">
                      <a16:creationId xmlns:a16="http://schemas.microsoft.com/office/drawing/2014/main" id="{B3AA9929-8140-4401-9B10-A0D437082422}"/>
                    </a:ext>
                  </a:extLst>
                </p:cNvPr>
                <p:cNvSpPr>
                  <a:spLocks/>
                </p:cNvSpPr>
                <p:nvPr/>
              </p:nvSpPr>
              <p:spPr bwMode="auto">
                <a:xfrm>
                  <a:off x="6534151" y="5092701"/>
                  <a:ext cx="131763" cy="236538"/>
                </a:xfrm>
                <a:custGeom>
                  <a:avLst/>
                  <a:gdLst>
                    <a:gd name="T0" fmla="*/ 30 w 35"/>
                    <a:gd name="T1" fmla="*/ 0 h 63"/>
                    <a:gd name="T2" fmla="*/ 29 w 35"/>
                    <a:gd name="T3" fmla="*/ 0 h 63"/>
                    <a:gd name="T4" fmla="*/ 24 w 35"/>
                    <a:gd name="T5" fmla="*/ 6 h 63"/>
                    <a:gd name="T6" fmla="*/ 24 w 35"/>
                    <a:gd name="T7" fmla="*/ 27 h 63"/>
                    <a:gd name="T8" fmla="*/ 2 w 35"/>
                    <a:gd name="T9" fmla="*/ 54 h 63"/>
                    <a:gd name="T10" fmla="*/ 3 w 35"/>
                    <a:gd name="T11" fmla="*/ 61 h 63"/>
                    <a:gd name="T12" fmla="*/ 6 w 35"/>
                    <a:gd name="T13" fmla="*/ 63 h 63"/>
                    <a:gd name="T14" fmla="*/ 10 w 35"/>
                    <a:gd name="T15" fmla="*/ 61 h 63"/>
                    <a:gd name="T16" fmla="*/ 29 w 35"/>
                    <a:gd name="T17" fmla="*/ 39 h 63"/>
                    <a:gd name="T18" fmla="*/ 33 w 35"/>
                    <a:gd name="T19" fmla="*/ 34 h 63"/>
                    <a:gd name="T20" fmla="*/ 35 w 35"/>
                    <a:gd name="T21" fmla="*/ 29 h 63"/>
                    <a:gd name="T22" fmla="*/ 35 w 35"/>
                    <a:gd name="T23" fmla="*/ 6 h 63"/>
                    <a:gd name="T24" fmla="*/ 30 w 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63">
                      <a:moveTo>
                        <a:pt x="30" y="0"/>
                      </a:moveTo>
                      <a:cubicBezTo>
                        <a:pt x="30" y="0"/>
                        <a:pt x="29" y="0"/>
                        <a:pt x="29" y="0"/>
                      </a:cubicBezTo>
                      <a:cubicBezTo>
                        <a:pt x="26" y="1"/>
                        <a:pt x="24" y="3"/>
                        <a:pt x="24" y="6"/>
                      </a:cubicBezTo>
                      <a:cubicBezTo>
                        <a:pt x="24" y="27"/>
                        <a:pt x="24" y="27"/>
                        <a:pt x="24" y="27"/>
                      </a:cubicBezTo>
                      <a:cubicBezTo>
                        <a:pt x="2" y="54"/>
                        <a:pt x="2" y="54"/>
                        <a:pt x="2" y="54"/>
                      </a:cubicBezTo>
                      <a:cubicBezTo>
                        <a:pt x="0" y="56"/>
                        <a:pt x="0" y="59"/>
                        <a:pt x="3" y="61"/>
                      </a:cubicBezTo>
                      <a:cubicBezTo>
                        <a:pt x="4" y="62"/>
                        <a:pt x="5" y="63"/>
                        <a:pt x="6" y="63"/>
                      </a:cubicBezTo>
                      <a:cubicBezTo>
                        <a:pt x="8" y="63"/>
                        <a:pt x="9" y="62"/>
                        <a:pt x="10" y="61"/>
                      </a:cubicBezTo>
                      <a:cubicBezTo>
                        <a:pt x="29" y="39"/>
                        <a:pt x="29" y="39"/>
                        <a:pt x="29" y="39"/>
                      </a:cubicBezTo>
                      <a:cubicBezTo>
                        <a:pt x="33" y="34"/>
                        <a:pt x="33" y="34"/>
                        <a:pt x="33" y="34"/>
                      </a:cubicBezTo>
                      <a:cubicBezTo>
                        <a:pt x="35" y="33"/>
                        <a:pt x="35" y="31"/>
                        <a:pt x="35" y="29"/>
                      </a:cubicBezTo>
                      <a:cubicBezTo>
                        <a:pt x="35" y="6"/>
                        <a:pt x="35" y="6"/>
                        <a:pt x="35" y="6"/>
                      </a:cubicBezTo>
                      <a:cubicBezTo>
                        <a:pt x="35" y="3"/>
                        <a:pt x="33" y="0"/>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44" name="Freeform 84">
                  <a:extLst>
                    <a:ext uri="{FF2B5EF4-FFF2-40B4-BE49-F238E27FC236}">
                      <a16:creationId xmlns:a16="http://schemas.microsoft.com/office/drawing/2014/main" id="{6119CA5B-9C1D-4589-AE5C-CA590C3DDEF1}"/>
                    </a:ext>
                  </a:extLst>
                </p:cNvPr>
                <p:cNvSpPr>
                  <a:spLocks/>
                </p:cNvSpPr>
                <p:nvPr/>
              </p:nvSpPr>
              <p:spPr bwMode="auto">
                <a:xfrm>
                  <a:off x="6323014" y="4870451"/>
                  <a:ext cx="184150" cy="185738"/>
                </a:xfrm>
                <a:custGeom>
                  <a:avLst/>
                  <a:gdLst>
                    <a:gd name="T0" fmla="*/ 11 w 49"/>
                    <a:gd name="T1" fmla="*/ 11 h 49"/>
                    <a:gd name="T2" fmla="*/ 7 w 49"/>
                    <a:gd name="T3" fmla="*/ 46 h 49"/>
                    <a:gd name="T4" fmla="*/ 14 w 49"/>
                    <a:gd name="T5" fmla="*/ 47 h 49"/>
                    <a:gd name="T6" fmla="*/ 46 w 49"/>
                    <a:gd name="T7" fmla="*/ 15 h 49"/>
                    <a:gd name="T8" fmla="*/ 45 w 49"/>
                    <a:gd name="T9" fmla="*/ 7 h 49"/>
                    <a:gd name="T10" fmla="*/ 11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11" y="11"/>
                      </a:moveTo>
                      <a:cubicBezTo>
                        <a:pt x="1" y="21"/>
                        <a:pt x="0" y="35"/>
                        <a:pt x="7" y="46"/>
                      </a:cubicBezTo>
                      <a:cubicBezTo>
                        <a:pt x="9" y="49"/>
                        <a:pt x="12" y="49"/>
                        <a:pt x="14" y="47"/>
                      </a:cubicBezTo>
                      <a:cubicBezTo>
                        <a:pt x="46" y="15"/>
                        <a:pt x="46" y="15"/>
                        <a:pt x="46" y="15"/>
                      </a:cubicBezTo>
                      <a:cubicBezTo>
                        <a:pt x="49" y="13"/>
                        <a:pt x="48" y="9"/>
                        <a:pt x="45" y="7"/>
                      </a:cubicBezTo>
                      <a:cubicBezTo>
                        <a:pt x="35" y="0"/>
                        <a:pt x="20" y="2"/>
                        <a:pt x="11"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grpSp>
        </p:grpSp>
      </p:grpSp>
      <p:grpSp>
        <p:nvGrpSpPr>
          <p:cNvPr id="45" name="组合 44" descr="e7d195523061f1c0205959036996ad55c215b892a7aac5c0B9ADEF7896FB48F2EF97163A2DE1401E1875DEDC438B7864AD24CA23553DBBBD975DAF4CAD4A2592689FFB6CEE59FFA55B2702D0E5EE29CDB42EC2C450165D158A3326FD2B1CD0EE3BE2A4CA85CD8F4E97A1A2083D155EA43D5D2550D96CF11EF483C35A902D8602E1FDE216A189CCFE">
            <a:extLst>
              <a:ext uri="{FF2B5EF4-FFF2-40B4-BE49-F238E27FC236}">
                <a16:creationId xmlns:a16="http://schemas.microsoft.com/office/drawing/2014/main" id="{A143A5BF-56A1-4544-9799-C65F191BAE24}"/>
              </a:ext>
            </a:extLst>
          </p:cNvPr>
          <p:cNvGrpSpPr/>
          <p:nvPr/>
        </p:nvGrpSpPr>
        <p:grpSpPr>
          <a:xfrm>
            <a:off x="4562613" y="3574909"/>
            <a:ext cx="1590176" cy="2183100"/>
            <a:chOff x="4562613" y="3574909"/>
            <a:chExt cx="1590176" cy="2183100"/>
          </a:xfrm>
        </p:grpSpPr>
        <p:sp>
          <p:nvSpPr>
            <p:cNvPr id="46" name="矩形 2">
              <a:extLst>
                <a:ext uri="{FF2B5EF4-FFF2-40B4-BE49-F238E27FC236}">
                  <a16:creationId xmlns:a16="http://schemas.microsoft.com/office/drawing/2014/main" id="{2EFD908E-2840-4081-A94F-E4A0F7869141}"/>
                </a:ext>
              </a:extLst>
            </p:cNvPr>
            <p:cNvSpPr/>
            <p:nvPr/>
          </p:nvSpPr>
          <p:spPr>
            <a:xfrm rot="17512226">
              <a:off x="4951994" y="3605202"/>
              <a:ext cx="1231087" cy="1170502"/>
            </a:xfrm>
            <a:custGeom>
              <a:avLst/>
              <a:gdLst>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950438"/>
                <a:gd name="connsiteX1" fmla="*/ 1206853 w 1206853"/>
                <a:gd name="connsiteY1" fmla="*/ 0 h 950438"/>
                <a:gd name="connsiteX2" fmla="*/ 1206853 w 1206853"/>
                <a:gd name="connsiteY2" fmla="*/ 950438 h 950438"/>
                <a:gd name="connsiteX3" fmla="*/ 0 w 1206853"/>
                <a:gd name="connsiteY3" fmla="*/ 950438 h 950438"/>
                <a:gd name="connsiteX4" fmla="*/ 0 w 1206853"/>
                <a:gd name="connsiteY4" fmla="*/ 0 h 950438"/>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06853"/>
                <a:gd name="connsiteY0" fmla="*/ 0 h 1069402"/>
                <a:gd name="connsiteX1" fmla="*/ 1206853 w 1206853"/>
                <a:gd name="connsiteY1" fmla="*/ 0 h 1069402"/>
                <a:gd name="connsiteX2" fmla="*/ 1202898 w 1206853"/>
                <a:gd name="connsiteY2" fmla="*/ 1069402 h 1069402"/>
                <a:gd name="connsiteX3" fmla="*/ 0 w 1206853"/>
                <a:gd name="connsiteY3" fmla="*/ 950438 h 1069402"/>
                <a:gd name="connsiteX4" fmla="*/ 0 w 1206853"/>
                <a:gd name="connsiteY4" fmla="*/ 0 h 10694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 name="connsiteX0" fmla="*/ 0 w 1231087"/>
                <a:gd name="connsiteY0" fmla="*/ 101100 h 1170502"/>
                <a:gd name="connsiteX1" fmla="*/ 1231087 w 1231087"/>
                <a:gd name="connsiteY1" fmla="*/ 0 h 1170502"/>
                <a:gd name="connsiteX2" fmla="*/ 1202898 w 1231087"/>
                <a:gd name="connsiteY2" fmla="*/ 1170502 h 1170502"/>
                <a:gd name="connsiteX3" fmla="*/ 0 w 1231087"/>
                <a:gd name="connsiteY3" fmla="*/ 1051538 h 1170502"/>
                <a:gd name="connsiteX4" fmla="*/ 0 w 1231087"/>
                <a:gd name="connsiteY4" fmla="*/ 101100 h 117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087" h="1170502">
                  <a:moveTo>
                    <a:pt x="0" y="101100"/>
                  </a:moveTo>
                  <a:cubicBezTo>
                    <a:pt x="401328" y="388369"/>
                    <a:pt x="1007646" y="344814"/>
                    <a:pt x="1231087" y="0"/>
                  </a:cubicBezTo>
                  <a:cubicBezTo>
                    <a:pt x="1229769" y="356467"/>
                    <a:pt x="1204216" y="814035"/>
                    <a:pt x="1202898" y="1170502"/>
                  </a:cubicBezTo>
                  <a:cubicBezTo>
                    <a:pt x="932650" y="836637"/>
                    <a:pt x="434720" y="777593"/>
                    <a:pt x="0" y="1051538"/>
                  </a:cubicBezTo>
                  <a:lnTo>
                    <a:pt x="0" y="101100"/>
                  </a:lnTo>
                  <a:close/>
                </a:path>
              </a:pathLst>
            </a:custGeom>
            <a:solidFill>
              <a:schemeClr val="bg1">
                <a:lumMod val="85000"/>
                <a:alpha val="50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E7E6E6">
                    <a:lumMod val="10000"/>
                  </a:srgbClr>
                </a:solidFill>
                <a:effectLst/>
                <a:uLnTx/>
                <a:uFillTx/>
                <a:latin typeface="微软雅黑 Light"/>
                <a:ea typeface="微软雅黑 Light"/>
                <a:cs typeface="+mn-cs"/>
              </a:endParaRPr>
            </a:p>
          </p:txBody>
        </p:sp>
        <p:grpSp>
          <p:nvGrpSpPr>
            <p:cNvPr id="47" name="组合 46">
              <a:extLst>
                <a:ext uri="{FF2B5EF4-FFF2-40B4-BE49-F238E27FC236}">
                  <a16:creationId xmlns:a16="http://schemas.microsoft.com/office/drawing/2014/main" id="{93DD0372-A43D-433E-9F55-4D50147956EF}"/>
                </a:ext>
              </a:extLst>
            </p:cNvPr>
            <p:cNvGrpSpPr/>
            <p:nvPr/>
          </p:nvGrpSpPr>
          <p:grpSpPr>
            <a:xfrm>
              <a:off x="4562613" y="4484686"/>
              <a:ext cx="1273323" cy="1273323"/>
              <a:chOff x="4562613" y="4484686"/>
              <a:chExt cx="1273323" cy="1273323"/>
            </a:xfrm>
          </p:grpSpPr>
          <p:sp>
            <p:nvSpPr>
              <p:cNvPr id="48" name="椭圆 47">
                <a:extLst>
                  <a:ext uri="{FF2B5EF4-FFF2-40B4-BE49-F238E27FC236}">
                    <a16:creationId xmlns:a16="http://schemas.microsoft.com/office/drawing/2014/main" id="{87D8E637-D16B-4849-85CF-FBD0D83D109A}"/>
                  </a:ext>
                </a:extLst>
              </p:cNvPr>
              <p:cNvSpPr/>
              <p:nvPr/>
            </p:nvSpPr>
            <p:spPr>
              <a:xfrm rot="18888730">
                <a:off x="4562613" y="4484686"/>
                <a:ext cx="1273323" cy="1273323"/>
              </a:xfrm>
              <a:prstGeom prst="ellipse">
                <a:avLst/>
              </a:prstGeom>
              <a:solidFill>
                <a:schemeClr val="accent1">
                  <a:lumMod val="75000"/>
                </a:schemeClr>
              </a:solid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nvGrpSpPr>
              <p:cNvPr id="49" name="Group 4">
                <a:extLst>
                  <a:ext uri="{FF2B5EF4-FFF2-40B4-BE49-F238E27FC236}">
                    <a16:creationId xmlns:a16="http://schemas.microsoft.com/office/drawing/2014/main" id="{1D40AC5C-5964-4B20-A681-556E4D4ACDB5}"/>
                  </a:ext>
                </a:extLst>
              </p:cNvPr>
              <p:cNvGrpSpPr>
                <a:grpSpLocks noChangeAspect="1"/>
              </p:cNvGrpSpPr>
              <p:nvPr/>
            </p:nvGrpSpPr>
            <p:grpSpPr bwMode="auto">
              <a:xfrm>
                <a:off x="4906230" y="4860236"/>
                <a:ext cx="518937" cy="510141"/>
                <a:chOff x="3722" y="2043"/>
                <a:chExt cx="236" cy="232"/>
              </a:xfrm>
              <a:solidFill>
                <a:srgbClr val="0065B0"/>
              </a:solidFill>
            </p:grpSpPr>
            <p:sp>
              <p:nvSpPr>
                <p:cNvPr id="50" name="Freeform 5">
                  <a:extLst>
                    <a:ext uri="{FF2B5EF4-FFF2-40B4-BE49-F238E27FC236}">
                      <a16:creationId xmlns:a16="http://schemas.microsoft.com/office/drawing/2014/main" id="{9645B21C-71B8-4786-AA52-10C44AF2540B}"/>
                    </a:ext>
                  </a:extLst>
                </p:cNvPr>
                <p:cNvSpPr>
                  <a:spLocks noEditPoints="1"/>
                </p:cNvSpPr>
                <p:nvPr/>
              </p:nvSpPr>
              <p:spPr bwMode="auto">
                <a:xfrm>
                  <a:off x="3810" y="2089"/>
                  <a:ext cx="14" cy="32"/>
                </a:xfrm>
                <a:custGeom>
                  <a:avLst/>
                  <a:gdLst>
                    <a:gd name="T0" fmla="*/ 4 w 6"/>
                    <a:gd name="T1" fmla="*/ 0 h 13"/>
                    <a:gd name="T2" fmla="*/ 2 w 6"/>
                    <a:gd name="T3" fmla="*/ 0 h 13"/>
                    <a:gd name="T4" fmla="*/ 0 w 6"/>
                    <a:gd name="T5" fmla="*/ 2 h 13"/>
                    <a:gd name="T6" fmla="*/ 0 w 6"/>
                    <a:gd name="T7" fmla="*/ 13 h 13"/>
                    <a:gd name="T8" fmla="*/ 6 w 6"/>
                    <a:gd name="T9" fmla="*/ 13 h 13"/>
                    <a:gd name="T10" fmla="*/ 6 w 6"/>
                    <a:gd name="T11" fmla="*/ 2 h 13"/>
                    <a:gd name="T12" fmla="*/ 4 w 6"/>
                    <a:gd name="T13" fmla="*/ 0 h 13"/>
                    <a:gd name="T14" fmla="*/ 4 w 6"/>
                    <a:gd name="T15" fmla="*/ 0 h 13"/>
                    <a:gd name="T16" fmla="*/ 4 w 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3">
                      <a:moveTo>
                        <a:pt x="4" y="0"/>
                      </a:moveTo>
                      <a:cubicBezTo>
                        <a:pt x="2" y="0"/>
                        <a:pt x="2" y="0"/>
                        <a:pt x="2" y="0"/>
                      </a:cubicBezTo>
                      <a:cubicBezTo>
                        <a:pt x="1" y="0"/>
                        <a:pt x="0" y="1"/>
                        <a:pt x="0" y="2"/>
                      </a:cubicBezTo>
                      <a:cubicBezTo>
                        <a:pt x="0" y="13"/>
                        <a:pt x="0" y="13"/>
                        <a:pt x="0" y="13"/>
                      </a:cubicBezTo>
                      <a:cubicBezTo>
                        <a:pt x="6" y="13"/>
                        <a:pt x="6" y="13"/>
                        <a:pt x="6" y="13"/>
                      </a:cubicBezTo>
                      <a:cubicBezTo>
                        <a:pt x="6" y="2"/>
                        <a:pt x="6" y="2"/>
                        <a:pt x="6" y="2"/>
                      </a:cubicBezTo>
                      <a:cubicBezTo>
                        <a:pt x="6" y="1"/>
                        <a:pt x="5" y="0"/>
                        <a:pt x="4" y="0"/>
                      </a:cubicBezTo>
                      <a:close/>
                      <a:moveTo>
                        <a:pt x="4" y="0"/>
                      </a:moveTo>
                      <a:cubicBezTo>
                        <a:pt x="4" y="0"/>
                        <a:pt x="4" y="0"/>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51" name="Freeform 6">
                  <a:extLst>
                    <a:ext uri="{FF2B5EF4-FFF2-40B4-BE49-F238E27FC236}">
                      <a16:creationId xmlns:a16="http://schemas.microsoft.com/office/drawing/2014/main" id="{0AB76993-CF8D-47A8-A137-6D665949A698}"/>
                    </a:ext>
                  </a:extLst>
                </p:cNvPr>
                <p:cNvSpPr>
                  <a:spLocks noEditPoints="1"/>
                </p:cNvSpPr>
                <p:nvPr/>
              </p:nvSpPr>
              <p:spPr bwMode="auto">
                <a:xfrm>
                  <a:off x="3853" y="2089"/>
                  <a:ext cx="17" cy="32"/>
                </a:xfrm>
                <a:custGeom>
                  <a:avLst/>
                  <a:gdLst>
                    <a:gd name="T0" fmla="*/ 4 w 7"/>
                    <a:gd name="T1" fmla="*/ 0 h 13"/>
                    <a:gd name="T2" fmla="*/ 3 w 7"/>
                    <a:gd name="T3" fmla="*/ 0 h 13"/>
                    <a:gd name="T4" fmla="*/ 0 w 7"/>
                    <a:gd name="T5" fmla="*/ 2 h 13"/>
                    <a:gd name="T6" fmla="*/ 0 w 7"/>
                    <a:gd name="T7" fmla="*/ 13 h 13"/>
                    <a:gd name="T8" fmla="*/ 7 w 7"/>
                    <a:gd name="T9" fmla="*/ 13 h 13"/>
                    <a:gd name="T10" fmla="*/ 7 w 7"/>
                    <a:gd name="T11" fmla="*/ 2 h 13"/>
                    <a:gd name="T12" fmla="*/ 4 w 7"/>
                    <a:gd name="T13" fmla="*/ 0 h 13"/>
                    <a:gd name="T14" fmla="*/ 4 w 7"/>
                    <a:gd name="T15" fmla="*/ 0 h 13"/>
                    <a:gd name="T16" fmla="*/ 4 w 7"/>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3">
                      <a:moveTo>
                        <a:pt x="4" y="0"/>
                      </a:moveTo>
                      <a:cubicBezTo>
                        <a:pt x="3" y="0"/>
                        <a:pt x="3" y="0"/>
                        <a:pt x="3" y="0"/>
                      </a:cubicBezTo>
                      <a:cubicBezTo>
                        <a:pt x="1" y="0"/>
                        <a:pt x="0" y="1"/>
                        <a:pt x="0" y="2"/>
                      </a:cubicBezTo>
                      <a:cubicBezTo>
                        <a:pt x="0" y="13"/>
                        <a:pt x="0" y="13"/>
                        <a:pt x="0" y="13"/>
                      </a:cubicBezTo>
                      <a:cubicBezTo>
                        <a:pt x="7" y="13"/>
                        <a:pt x="7" y="13"/>
                        <a:pt x="7" y="13"/>
                      </a:cubicBezTo>
                      <a:cubicBezTo>
                        <a:pt x="7" y="2"/>
                        <a:pt x="7" y="2"/>
                        <a:pt x="7" y="2"/>
                      </a:cubicBezTo>
                      <a:cubicBezTo>
                        <a:pt x="7" y="1"/>
                        <a:pt x="6" y="0"/>
                        <a:pt x="4" y="0"/>
                      </a:cubicBezTo>
                      <a:close/>
                      <a:moveTo>
                        <a:pt x="4" y="0"/>
                      </a:moveTo>
                      <a:cubicBezTo>
                        <a:pt x="4" y="0"/>
                        <a:pt x="4" y="0"/>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sp>
              <p:nvSpPr>
                <p:cNvPr id="52" name="Freeform 7">
                  <a:extLst>
                    <a:ext uri="{FF2B5EF4-FFF2-40B4-BE49-F238E27FC236}">
                      <a16:creationId xmlns:a16="http://schemas.microsoft.com/office/drawing/2014/main" id="{4DE7A5FF-D5F7-4228-8F0F-5105C59CBBA5}"/>
                    </a:ext>
                  </a:extLst>
                </p:cNvPr>
                <p:cNvSpPr>
                  <a:spLocks noEditPoints="1"/>
                </p:cNvSpPr>
                <p:nvPr/>
              </p:nvSpPr>
              <p:spPr bwMode="auto">
                <a:xfrm>
                  <a:off x="3722" y="2043"/>
                  <a:ext cx="236" cy="232"/>
                </a:xfrm>
                <a:custGeom>
                  <a:avLst/>
                  <a:gdLst>
                    <a:gd name="T0" fmla="*/ 48 w 97"/>
                    <a:gd name="T1" fmla="*/ 0 h 95"/>
                    <a:gd name="T2" fmla="*/ 0 w 97"/>
                    <a:gd name="T3" fmla="*/ 49 h 95"/>
                    <a:gd name="T4" fmla="*/ 14 w 97"/>
                    <a:gd name="T5" fmla="*/ 83 h 95"/>
                    <a:gd name="T6" fmla="*/ 33 w 97"/>
                    <a:gd name="T7" fmla="*/ 95 h 95"/>
                    <a:gd name="T8" fmla="*/ 35 w 97"/>
                    <a:gd name="T9" fmla="*/ 95 h 95"/>
                    <a:gd name="T10" fmla="*/ 39 w 97"/>
                    <a:gd name="T11" fmla="*/ 92 h 95"/>
                    <a:gd name="T12" fmla="*/ 36 w 97"/>
                    <a:gd name="T13" fmla="*/ 86 h 95"/>
                    <a:gd name="T14" fmla="*/ 20 w 97"/>
                    <a:gd name="T15" fmla="*/ 76 h 95"/>
                    <a:gd name="T16" fmla="*/ 9 w 97"/>
                    <a:gd name="T17" fmla="*/ 49 h 95"/>
                    <a:gd name="T18" fmla="*/ 48 w 97"/>
                    <a:gd name="T19" fmla="*/ 9 h 95"/>
                    <a:gd name="T20" fmla="*/ 87 w 97"/>
                    <a:gd name="T21" fmla="*/ 49 h 95"/>
                    <a:gd name="T22" fmla="*/ 76 w 97"/>
                    <a:gd name="T23" fmla="*/ 76 h 95"/>
                    <a:gd name="T24" fmla="*/ 62 w 97"/>
                    <a:gd name="T25" fmla="*/ 84 h 95"/>
                    <a:gd name="T26" fmla="*/ 57 w 97"/>
                    <a:gd name="T27" fmla="*/ 82 h 95"/>
                    <a:gd name="T28" fmla="*/ 53 w 97"/>
                    <a:gd name="T29" fmla="*/ 65 h 95"/>
                    <a:gd name="T30" fmla="*/ 67 w 97"/>
                    <a:gd name="T31" fmla="*/ 50 h 95"/>
                    <a:gd name="T32" fmla="*/ 67 w 97"/>
                    <a:gd name="T33" fmla="*/ 35 h 95"/>
                    <a:gd name="T34" fmla="*/ 29 w 97"/>
                    <a:gd name="T35" fmla="*/ 35 h 95"/>
                    <a:gd name="T36" fmla="*/ 29 w 97"/>
                    <a:gd name="T37" fmla="*/ 50 h 95"/>
                    <a:gd name="T38" fmla="*/ 43 w 97"/>
                    <a:gd name="T39" fmla="*/ 65 h 95"/>
                    <a:gd name="T40" fmla="*/ 50 w 97"/>
                    <a:gd name="T41" fmla="*/ 88 h 95"/>
                    <a:gd name="T42" fmla="*/ 62 w 97"/>
                    <a:gd name="T43" fmla="*/ 93 h 95"/>
                    <a:gd name="T44" fmla="*/ 82 w 97"/>
                    <a:gd name="T45" fmla="*/ 83 h 95"/>
                    <a:gd name="T46" fmla="*/ 83 w 97"/>
                    <a:gd name="T47" fmla="*/ 83 h 95"/>
                    <a:gd name="T48" fmla="*/ 97 w 97"/>
                    <a:gd name="T49" fmla="*/ 49 h 95"/>
                    <a:gd name="T50" fmla="*/ 48 w 97"/>
                    <a:gd name="T51" fmla="*/ 0 h 95"/>
                    <a:gd name="T52" fmla="*/ 48 w 97"/>
                    <a:gd name="T53" fmla="*/ 0 h 95"/>
                    <a:gd name="T54" fmla="*/ 48 w 97"/>
                    <a:gd name="T5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95">
                      <a:moveTo>
                        <a:pt x="48" y="0"/>
                      </a:moveTo>
                      <a:cubicBezTo>
                        <a:pt x="21" y="0"/>
                        <a:pt x="0" y="22"/>
                        <a:pt x="0" y="49"/>
                      </a:cubicBezTo>
                      <a:cubicBezTo>
                        <a:pt x="0" y="61"/>
                        <a:pt x="5" y="74"/>
                        <a:pt x="14" y="83"/>
                      </a:cubicBezTo>
                      <a:cubicBezTo>
                        <a:pt x="19" y="88"/>
                        <a:pt x="26" y="92"/>
                        <a:pt x="33" y="95"/>
                      </a:cubicBezTo>
                      <a:cubicBezTo>
                        <a:pt x="34" y="95"/>
                        <a:pt x="34" y="95"/>
                        <a:pt x="35" y="95"/>
                      </a:cubicBezTo>
                      <a:cubicBezTo>
                        <a:pt x="37" y="95"/>
                        <a:pt x="38" y="94"/>
                        <a:pt x="39" y="92"/>
                      </a:cubicBezTo>
                      <a:cubicBezTo>
                        <a:pt x="40" y="89"/>
                        <a:pt x="39" y="87"/>
                        <a:pt x="36" y="86"/>
                      </a:cubicBezTo>
                      <a:cubicBezTo>
                        <a:pt x="30" y="84"/>
                        <a:pt x="25" y="81"/>
                        <a:pt x="20" y="76"/>
                      </a:cubicBezTo>
                      <a:cubicBezTo>
                        <a:pt x="13" y="69"/>
                        <a:pt x="9" y="59"/>
                        <a:pt x="9" y="49"/>
                      </a:cubicBezTo>
                      <a:cubicBezTo>
                        <a:pt x="9" y="27"/>
                        <a:pt x="27" y="9"/>
                        <a:pt x="48" y="9"/>
                      </a:cubicBezTo>
                      <a:cubicBezTo>
                        <a:pt x="70" y="9"/>
                        <a:pt x="87" y="27"/>
                        <a:pt x="87" y="49"/>
                      </a:cubicBezTo>
                      <a:cubicBezTo>
                        <a:pt x="87" y="59"/>
                        <a:pt x="83" y="69"/>
                        <a:pt x="76" y="76"/>
                      </a:cubicBezTo>
                      <a:cubicBezTo>
                        <a:pt x="73" y="79"/>
                        <a:pt x="66" y="84"/>
                        <a:pt x="62" y="84"/>
                      </a:cubicBezTo>
                      <a:cubicBezTo>
                        <a:pt x="60" y="84"/>
                        <a:pt x="58" y="83"/>
                        <a:pt x="57" y="82"/>
                      </a:cubicBezTo>
                      <a:cubicBezTo>
                        <a:pt x="53" y="78"/>
                        <a:pt x="53" y="70"/>
                        <a:pt x="53" y="65"/>
                      </a:cubicBezTo>
                      <a:cubicBezTo>
                        <a:pt x="61" y="65"/>
                        <a:pt x="67" y="58"/>
                        <a:pt x="67" y="50"/>
                      </a:cubicBezTo>
                      <a:cubicBezTo>
                        <a:pt x="67" y="35"/>
                        <a:pt x="67" y="35"/>
                        <a:pt x="67" y="35"/>
                      </a:cubicBezTo>
                      <a:cubicBezTo>
                        <a:pt x="29" y="35"/>
                        <a:pt x="29" y="35"/>
                        <a:pt x="29" y="35"/>
                      </a:cubicBezTo>
                      <a:cubicBezTo>
                        <a:pt x="29" y="50"/>
                        <a:pt x="29" y="50"/>
                        <a:pt x="29" y="50"/>
                      </a:cubicBezTo>
                      <a:cubicBezTo>
                        <a:pt x="29" y="58"/>
                        <a:pt x="35" y="65"/>
                        <a:pt x="43" y="65"/>
                      </a:cubicBezTo>
                      <a:cubicBezTo>
                        <a:pt x="43" y="71"/>
                        <a:pt x="44" y="82"/>
                        <a:pt x="50" y="88"/>
                      </a:cubicBezTo>
                      <a:cubicBezTo>
                        <a:pt x="53" y="91"/>
                        <a:pt x="57" y="93"/>
                        <a:pt x="62" y="93"/>
                      </a:cubicBezTo>
                      <a:cubicBezTo>
                        <a:pt x="71" y="93"/>
                        <a:pt x="81" y="84"/>
                        <a:pt x="82" y="83"/>
                      </a:cubicBezTo>
                      <a:cubicBezTo>
                        <a:pt x="83" y="83"/>
                        <a:pt x="83" y="83"/>
                        <a:pt x="83" y="83"/>
                      </a:cubicBezTo>
                      <a:cubicBezTo>
                        <a:pt x="92" y="74"/>
                        <a:pt x="97" y="62"/>
                        <a:pt x="97" y="49"/>
                      </a:cubicBezTo>
                      <a:cubicBezTo>
                        <a:pt x="97" y="22"/>
                        <a:pt x="75" y="0"/>
                        <a:pt x="48" y="0"/>
                      </a:cubicBezTo>
                      <a:close/>
                      <a:moveTo>
                        <a:pt x="48" y="0"/>
                      </a:moveTo>
                      <a:cubicBezTo>
                        <a:pt x="48" y="0"/>
                        <a:pt x="48" y="0"/>
                        <a:pt x="48"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E7E6E6">
                        <a:lumMod val="10000"/>
                      </a:srgbClr>
                    </a:solidFill>
                    <a:effectLst/>
                    <a:uLnTx/>
                    <a:uFillTx/>
                    <a:latin typeface="Open Sans" panose="020B0606030504020204" pitchFamily="34" charset="0"/>
                    <a:ea typeface="微软雅黑 Light"/>
                    <a:cs typeface="Open Sans" panose="020B0606030504020204" pitchFamily="34" charset="0"/>
                  </a:endParaRPr>
                </a:p>
              </p:txBody>
            </p:sp>
          </p:grpSp>
        </p:grpSp>
      </p:grpSp>
      <p:sp>
        <p:nvSpPr>
          <p:cNvPr id="54" name="椭圆 53">
            <a:extLst>
              <a:ext uri="{FF2B5EF4-FFF2-40B4-BE49-F238E27FC236}">
                <a16:creationId xmlns:a16="http://schemas.microsoft.com/office/drawing/2014/main" id="{ABFFE4E2-27F7-445E-BAEA-508047DF48F5}"/>
              </a:ext>
            </a:extLst>
          </p:cNvPr>
          <p:cNvSpPr/>
          <p:nvPr/>
        </p:nvSpPr>
        <p:spPr>
          <a:xfrm>
            <a:off x="5050562" y="1806341"/>
            <a:ext cx="2093722" cy="2093722"/>
          </a:xfrm>
          <a:prstGeom prst="ellipse">
            <a:avLst/>
          </a:prstGeom>
          <a:blipFill>
            <a:blip r:embed="rId3"/>
            <a:stretch>
              <a:fillRect/>
            </a:stretch>
          </a:blipFill>
          <a:ln w="25400">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grpSp>
        <p:nvGrpSpPr>
          <p:cNvPr id="62" name="组合 61">
            <a:extLst>
              <a:ext uri="{FF2B5EF4-FFF2-40B4-BE49-F238E27FC236}">
                <a16:creationId xmlns:a16="http://schemas.microsoft.com/office/drawing/2014/main" id="{455DF925-6306-4CF2-A4F1-A8F6E6B5D8EB}"/>
              </a:ext>
            </a:extLst>
          </p:cNvPr>
          <p:cNvGrpSpPr/>
          <p:nvPr/>
        </p:nvGrpSpPr>
        <p:grpSpPr>
          <a:xfrm>
            <a:off x="867763" y="3496097"/>
            <a:ext cx="2360099" cy="628820"/>
            <a:chOff x="3525171" y="1557745"/>
            <a:chExt cx="2360099" cy="628820"/>
          </a:xfrm>
        </p:grpSpPr>
        <p:sp>
          <p:nvSpPr>
            <p:cNvPr id="63" name="矩形 62">
              <a:extLst>
                <a:ext uri="{FF2B5EF4-FFF2-40B4-BE49-F238E27FC236}">
                  <a16:creationId xmlns:a16="http://schemas.microsoft.com/office/drawing/2014/main" id="{9302F8A1-6A61-455F-A036-EE766C1F52CE}"/>
                </a:ext>
              </a:extLst>
            </p:cNvPr>
            <p:cNvSpPr/>
            <p:nvPr/>
          </p:nvSpPr>
          <p:spPr>
            <a:xfrm>
              <a:off x="3541213" y="1894497"/>
              <a:ext cx="2344057" cy="292068"/>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64" name="矩形 63">
              <a:extLst>
                <a:ext uri="{FF2B5EF4-FFF2-40B4-BE49-F238E27FC236}">
                  <a16:creationId xmlns:a16="http://schemas.microsoft.com/office/drawing/2014/main" id="{33E9D734-5390-4BF6-A689-7F5536B2641A}"/>
                </a:ext>
              </a:extLst>
            </p:cNvPr>
            <p:cNvSpPr/>
            <p:nvPr/>
          </p:nvSpPr>
          <p:spPr>
            <a:xfrm>
              <a:off x="3525171" y="1557745"/>
              <a:ext cx="2344057" cy="369332"/>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lang="zh-CN" altLang="en-US" dirty="0">
                  <a:solidFill>
                    <a:srgbClr val="E7E6E6">
                      <a:lumMod val="10000"/>
                    </a:srgbClr>
                  </a:solidFill>
                  <a:latin typeface="微软雅黑" panose="020B0503020204020204" pitchFamily="34" charset="-122"/>
                  <a:ea typeface="微软雅黑" panose="020B0503020204020204" pitchFamily="34" charset="-122"/>
                  <a:cs typeface="Segoe UI" panose="020B0502040204020203" pitchFamily="34" charset="0"/>
                </a:rPr>
                <a:t>重入攻击</a:t>
              </a:r>
              <a:endParaRPr kumimoji="0" lang="en-US" altLang="zh-CN"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67" name="矩形 66">
            <a:extLst>
              <a:ext uri="{FF2B5EF4-FFF2-40B4-BE49-F238E27FC236}">
                <a16:creationId xmlns:a16="http://schemas.microsoft.com/office/drawing/2014/main" id="{979B7511-1CA4-4DDA-8283-44ADCEEAE96F}"/>
              </a:ext>
            </a:extLst>
          </p:cNvPr>
          <p:cNvSpPr/>
          <p:nvPr/>
        </p:nvSpPr>
        <p:spPr>
          <a:xfrm>
            <a:off x="2115455" y="4905411"/>
            <a:ext cx="2344057" cy="369332"/>
          </a:xfrm>
          <a:prstGeom prst="rect">
            <a:avLst/>
          </a:prstGeom>
        </p:spPr>
        <p:txBody>
          <a:bodyPr wrap="squar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lang="zh-CN" altLang="en-US" dirty="0">
                <a:solidFill>
                  <a:srgbClr val="E7E6E6">
                    <a:lumMod val="10000"/>
                  </a:srgbClr>
                </a:solidFill>
                <a:latin typeface="微软雅黑" panose="020B0503020204020204" pitchFamily="34" charset="-122"/>
                <a:ea typeface="微软雅黑" panose="020B0503020204020204" pitchFamily="34" charset="-122"/>
                <a:cs typeface="Segoe UI" panose="020B0502040204020203" pitchFamily="34" charset="0"/>
              </a:rPr>
              <a:t>溢出攻击</a:t>
            </a:r>
            <a:endParaRPr kumimoji="0" lang="en-US" altLang="zh-CN"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68" name="组合 67">
            <a:extLst>
              <a:ext uri="{FF2B5EF4-FFF2-40B4-BE49-F238E27FC236}">
                <a16:creationId xmlns:a16="http://schemas.microsoft.com/office/drawing/2014/main" id="{3DCC372A-4352-427A-AF1E-4487F6FDD8CF}"/>
              </a:ext>
            </a:extLst>
          </p:cNvPr>
          <p:cNvGrpSpPr/>
          <p:nvPr/>
        </p:nvGrpSpPr>
        <p:grpSpPr>
          <a:xfrm>
            <a:off x="7721597" y="3448659"/>
            <a:ext cx="3529423" cy="2394223"/>
            <a:chOff x="2563665" y="2890874"/>
            <a:chExt cx="3529423" cy="2394223"/>
          </a:xfrm>
        </p:grpSpPr>
        <p:sp>
          <p:nvSpPr>
            <p:cNvPr id="69" name="矩形 68">
              <a:extLst>
                <a:ext uri="{FF2B5EF4-FFF2-40B4-BE49-F238E27FC236}">
                  <a16:creationId xmlns:a16="http://schemas.microsoft.com/office/drawing/2014/main" id="{8870E7BB-B332-48CC-9B07-1505B8496727}"/>
                </a:ext>
              </a:extLst>
            </p:cNvPr>
            <p:cNvSpPr/>
            <p:nvPr/>
          </p:nvSpPr>
          <p:spPr>
            <a:xfrm>
              <a:off x="2563665" y="4658451"/>
              <a:ext cx="2344057" cy="62664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rPr>
                <a:t>时间戳依赖</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zh-CN" altLang="en-US" sz="1400" dirty="0">
                  <a:solidFill>
                    <a:srgbClr val="E7E6E6">
                      <a:lumMod val="10000"/>
                    </a:srgbClr>
                  </a:solidFill>
                  <a:latin typeface="微软雅黑 Light"/>
                  <a:ea typeface="微软雅黑 Light"/>
                </a:rPr>
                <a:t>交易顺序依赖</a:t>
              </a:r>
              <a:endParaRPr kumimoji="0" lang="en-US" altLang="zh-CN" sz="14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70" name="矩形 69">
              <a:extLst>
                <a:ext uri="{FF2B5EF4-FFF2-40B4-BE49-F238E27FC236}">
                  <a16:creationId xmlns:a16="http://schemas.microsoft.com/office/drawing/2014/main" id="{102E711F-A4B9-4DB0-9C52-FD78A90FF4D7}"/>
                </a:ext>
              </a:extLst>
            </p:cNvPr>
            <p:cNvSpPr/>
            <p:nvPr/>
          </p:nvSpPr>
          <p:spPr>
            <a:xfrm>
              <a:off x="3749031" y="2890874"/>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rPr>
                <a:t>任意存储写入攻击</a:t>
              </a:r>
              <a:endParaRPr kumimoji="0" lang="en-US" altLang="zh-CN"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71" name="组合 70">
            <a:extLst>
              <a:ext uri="{FF2B5EF4-FFF2-40B4-BE49-F238E27FC236}">
                <a16:creationId xmlns:a16="http://schemas.microsoft.com/office/drawing/2014/main" id="{C0DE6F23-4F50-4297-8185-6F1BED0D812C}"/>
              </a:ext>
            </a:extLst>
          </p:cNvPr>
          <p:cNvGrpSpPr/>
          <p:nvPr/>
        </p:nvGrpSpPr>
        <p:grpSpPr>
          <a:xfrm>
            <a:off x="7696959" y="4927558"/>
            <a:ext cx="2374495" cy="606673"/>
            <a:chOff x="3478691" y="1579892"/>
            <a:chExt cx="2374495" cy="606673"/>
          </a:xfrm>
        </p:grpSpPr>
        <p:sp>
          <p:nvSpPr>
            <p:cNvPr id="72" name="矩形 71">
              <a:extLst>
                <a:ext uri="{FF2B5EF4-FFF2-40B4-BE49-F238E27FC236}">
                  <a16:creationId xmlns:a16="http://schemas.microsoft.com/office/drawing/2014/main" id="{B5A8250F-3110-4708-B705-5FB33F6F0ABB}"/>
                </a:ext>
              </a:extLst>
            </p:cNvPr>
            <p:cNvSpPr/>
            <p:nvPr/>
          </p:nvSpPr>
          <p:spPr>
            <a:xfrm>
              <a:off x="3509129" y="1894497"/>
              <a:ext cx="2344057" cy="29206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1100" b="0" i="0" u="none" strike="noStrike" kern="1200" cap="none" spc="0" normalizeH="0" baseline="0" noProof="0" dirty="0">
                <a:ln>
                  <a:noFill/>
                </a:ln>
                <a:solidFill>
                  <a:srgbClr val="E7E6E6">
                    <a:lumMod val="10000"/>
                  </a:srgbClr>
                </a:solidFill>
                <a:effectLst/>
                <a:uLnTx/>
                <a:uFillTx/>
                <a:latin typeface="微软雅黑 Light"/>
                <a:ea typeface="微软雅黑 Light"/>
                <a:cs typeface="+mn-cs"/>
              </a:endParaRPr>
            </a:p>
          </p:txBody>
        </p:sp>
        <p:sp>
          <p:nvSpPr>
            <p:cNvPr id="73" name="矩形 72">
              <a:extLst>
                <a:ext uri="{FF2B5EF4-FFF2-40B4-BE49-F238E27FC236}">
                  <a16:creationId xmlns:a16="http://schemas.microsoft.com/office/drawing/2014/main" id="{4604A4EC-7F77-43CD-B8F8-BD93C4ECFF76}"/>
                </a:ext>
              </a:extLst>
            </p:cNvPr>
            <p:cNvSpPr/>
            <p:nvPr/>
          </p:nvSpPr>
          <p:spPr>
            <a:xfrm>
              <a:off x="3478691" y="1579892"/>
              <a:ext cx="2344057" cy="369332"/>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rPr>
                <a:t>依赖攻击</a:t>
              </a:r>
              <a:endParaRPr kumimoji="0" lang="en-US" altLang="zh-CN" sz="1800" b="0"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3661" y="98896"/>
            <a:ext cx="1251222" cy="347019"/>
          </a:xfrm>
          <a:prstGeom prst="rect">
            <a:avLst/>
          </a:prstGeom>
        </p:spPr>
      </p:pic>
      <p:sp>
        <p:nvSpPr>
          <p:cNvPr id="75" name="文本框 74">
            <a:extLst>
              <a:ext uri="{FF2B5EF4-FFF2-40B4-BE49-F238E27FC236}">
                <a16:creationId xmlns:a16="http://schemas.microsoft.com/office/drawing/2014/main" id="{7C2414DB-AA58-4932-AC03-CA23B03ED7D9}"/>
              </a:ext>
            </a:extLst>
          </p:cNvPr>
          <p:cNvSpPr txBox="1"/>
          <p:nvPr/>
        </p:nvSpPr>
        <p:spPr>
          <a:xfrm>
            <a:off x="4313278" y="951876"/>
            <a:ext cx="3780148" cy="461665"/>
          </a:xfrm>
          <a:prstGeom prst="rect">
            <a:avLst/>
          </a:prstGeom>
          <a:noFill/>
        </p:spPr>
        <p:txBody>
          <a:bodyPr wrap="square" rtlCol="0">
            <a:spAutoFit/>
          </a:bodyPr>
          <a:lstStyle/>
          <a:p>
            <a:pPr algn="ctr"/>
            <a:r>
              <a:rPr lang="zh-CN" altLang="en-US" sz="2400" dirty="0"/>
              <a:t>智能合约常见漏洞类型</a:t>
            </a:r>
          </a:p>
        </p:txBody>
      </p:sp>
    </p:spTree>
    <p:extLst>
      <p:ext uri="{BB962C8B-B14F-4D97-AF65-F5344CB8AC3E}">
        <p14:creationId xmlns:p14="http://schemas.microsoft.com/office/powerpoint/2010/main" val="412531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10" presetClass="entr" presetSubtype="0" fill="hold"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par>
                                <p:cTn id="13" presetID="63" presetClass="path" presetSubtype="0" accel="50000" decel="50000" fill="hold" nodeType="withEffect">
                                  <p:stCondLst>
                                    <p:cond delay="500"/>
                                  </p:stCondLst>
                                  <p:childTnLst>
                                    <p:animMotion origin="layout" path="M 0.06406 -0.04167 L 2.08333E-7 7.40741E-7 " pathEditMode="relative" rAng="0" ptsTypes="AA">
                                      <p:cBhvr>
                                        <p:cTn id="14" dur="1000" fill="hold"/>
                                        <p:tgtEl>
                                          <p:spTgt spid="16"/>
                                        </p:tgtEl>
                                        <p:attrNameLst>
                                          <p:attrName>ppt_x</p:attrName>
                                          <p:attrName>ppt_y</p:attrName>
                                        </p:attrNameLst>
                                      </p:cBhvr>
                                      <p:rCtr x="-3203" y="2083"/>
                                    </p:animMotion>
                                  </p:childTnLst>
                                </p:cTn>
                              </p:par>
                              <p:par>
                                <p:cTn id="15" presetID="6" presetClass="emph" presetSubtype="0" accel="50000" decel="50000" fill="hold" nodeType="withEffect">
                                  <p:stCondLst>
                                    <p:cond delay="500"/>
                                  </p:stCondLst>
                                  <p:childTnLst>
                                    <p:animScale>
                                      <p:cBhvr>
                                        <p:cTn id="16" dur="1000" fill="hold"/>
                                        <p:tgtEl>
                                          <p:spTgt spid="16"/>
                                        </p:tgtEl>
                                      </p:cBhvr>
                                      <p:by x="150000" y="150000"/>
                                      <p:from x="120193" y="120193"/>
                                      <p:to x="100000" y="100000"/>
                                    </p:animScale>
                                  </p:childTnLst>
                                </p:cTn>
                              </p:par>
                              <p:par>
                                <p:cTn id="17" presetID="10" presetClass="entr" presetSubtype="0" fill="hold" nodeType="withEffect">
                                  <p:stCondLst>
                                    <p:cond delay="50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childTnLst>
                                </p:cTn>
                              </p:par>
                              <p:par>
                                <p:cTn id="20" presetID="63" presetClass="path" presetSubtype="0" accel="50000" decel="50000" fill="hold" nodeType="withEffect">
                                  <p:stCondLst>
                                    <p:cond delay="500"/>
                                  </p:stCondLst>
                                  <p:childTnLst>
                                    <p:animMotion origin="layout" path="M 0.0293 -0.12152 L -3.125E-6 -4.07407E-6 " pathEditMode="relative" rAng="0" ptsTypes="AA">
                                      <p:cBhvr>
                                        <p:cTn id="21" dur="1000" fill="hold"/>
                                        <p:tgtEl>
                                          <p:spTgt spid="45"/>
                                        </p:tgtEl>
                                        <p:attrNameLst>
                                          <p:attrName>ppt_x</p:attrName>
                                          <p:attrName>ppt_y</p:attrName>
                                        </p:attrNameLst>
                                      </p:cBhvr>
                                      <p:rCtr x="-1471" y="6065"/>
                                    </p:animMotion>
                                  </p:childTnLst>
                                </p:cTn>
                              </p:par>
                              <p:par>
                                <p:cTn id="22" presetID="6" presetClass="emph" presetSubtype="0" accel="50000" decel="50000" fill="hold" nodeType="withEffect">
                                  <p:stCondLst>
                                    <p:cond delay="500"/>
                                  </p:stCondLst>
                                  <p:childTnLst>
                                    <p:animScale>
                                      <p:cBhvr>
                                        <p:cTn id="23" dur="1000" fill="hold"/>
                                        <p:tgtEl>
                                          <p:spTgt spid="45"/>
                                        </p:tgtEl>
                                      </p:cBhvr>
                                      <p:by x="150000" y="150000"/>
                                      <p:from x="120193" y="120193"/>
                                      <p:to x="100000" y="100000"/>
                                    </p:animScale>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1000"/>
                                        <p:tgtEl>
                                          <p:spTgt spid="36"/>
                                        </p:tgtEl>
                                      </p:cBhvr>
                                    </p:animEffect>
                                  </p:childTnLst>
                                </p:cTn>
                              </p:par>
                              <p:par>
                                <p:cTn id="27" presetID="63" presetClass="path" presetSubtype="0" accel="50000" decel="50000" fill="hold" nodeType="withEffect">
                                  <p:stCondLst>
                                    <p:cond delay="500"/>
                                  </p:stCondLst>
                                  <p:childTnLst>
                                    <p:animMotion origin="layout" path="M -0.03151 -0.12245 L -1.04167E-6 -3.33333E-6 " pathEditMode="relative" rAng="0" ptsTypes="AA">
                                      <p:cBhvr>
                                        <p:cTn id="28" dur="1000" fill="hold"/>
                                        <p:tgtEl>
                                          <p:spTgt spid="36"/>
                                        </p:tgtEl>
                                        <p:attrNameLst>
                                          <p:attrName>ppt_x</p:attrName>
                                          <p:attrName>ppt_y</p:attrName>
                                        </p:attrNameLst>
                                      </p:cBhvr>
                                      <p:rCtr x="1576" y="6111"/>
                                    </p:animMotion>
                                  </p:childTnLst>
                                </p:cTn>
                              </p:par>
                              <p:par>
                                <p:cTn id="29" presetID="6" presetClass="emph" presetSubtype="0" accel="50000" decel="50000" fill="hold" nodeType="withEffect">
                                  <p:stCondLst>
                                    <p:cond delay="500"/>
                                  </p:stCondLst>
                                  <p:childTnLst>
                                    <p:animScale>
                                      <p:cBhvr>
                                        <p:cTn id="30" dur="1000" fill="hold"/>
                                        <p:tgtEl>
                                          <p:spTgt spid="36"/>
                                        </p:tgtEl>
                                      </p:cBhvr>
                                      <p:by x="150000" y="150000"/>
                                      <p:from x="120193" y="120193"/>
                                      <p:to x="100000" y="100000"/>
                                    </p:animScale>
                                  </p:childTnLst>
                                </p:cTn>
                              </p:par>
                              <p:par>
                                <p:cTn id="31" presetID="10" presetClass="entr" presetSubtype="0" fill="hold" nodeType="withEffect">
                                  <p:stCondLst>
                                    <p:cond delay="50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childTnLst>
                                </p:cTn>
                              </p:par>
                              <p:par>
                                <p:cTn id="34" presetID="63" presetClass="path" presetSubtype="0" accel="50000" decel="50000" fill="hold" nodeType="withEffect">
                                  <p:stCondLst>
                                    <p:cond delay="500"/>
                                  </p:stCondLst>
                                  <p:childTnLst>
                                    <p:animMotion origin="layout" path="M -0.06484 -0.04352 L -2.08333E-7 2.22222E-6 " pathEditMode="relative" rAng="0" ptsTypes="AA">
                                      <p:cBhvr>
                                        <p:cTn id="35" dur="1000" fill="hold"/>
                                        <p:tgtEl>
                                          <p:spTgt spid="28"/>
                                        </p:tgtEl>
                                        <p:attrNameLst>
                                          <p:attrName>ppt_x</p:attrName>
                                          <p:attrName>ppt_y</p:attrName>
                                        </p:attrNameLst>
                                      </p:cBhvr>
                                      <p:rCtr x="3242" y="2176"/>
                                    </p:animMotion>
                                  </p:childTnLst>
                                </p:cTn>
                              </p:par>
                              <p:par>
                                <p:cTn id="36" presetID="6" presetClass="emph" presetSubtype="0" accel="50000" decel="50000" fill="hold" nodeType="withEffect">
                                  <p:stCondLst>
                                    <p:cond delay="500"/>
                                  </p:stCondLst>
                                  <p:childTnLst>
                                    <p:animScale>
                                      <p:cBhvr>
                                        <p:cTn id="37" dur="1000" fill="hold"/>
                                        <p:tgtEl>
                                          <p:spTgt spid="28"/>
                                        </p:tgtEl>
                                      </p:cBhvr>
                                      <p:by x="150000" y="150000"/>
                                      <p:from x="120193" y="120193"/>
                                      <p:to x="100000" y="100000"/>
                                    </p:animScale>
                                  </p:childTnLst>
                                </p:cTn>
                              </p:par>
                            </p:childTnLst>
                          </p:cTn>
                        </p:par>
                        <p:par>
                          <p:cTn id="38" fill="hold">
                            <p:stCondLst>
                              <p:cond delay="1500"/>
                            </p:stCondLst>
                            <p:childTnLst>
                              <p:par>
                                <p:cTn id="39" presetID="53" presetClass="entr" presetSubtype="16"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500" fill="hold"/>
                                        <p:tgtEl>
                                          <p:spTgt spid="62"/>
                                        </p:tgtEl>
                                        <p:attrNameLst>
                                          <p:attrName>ppt_w</p:attrName>
                                        </p:attrNameLst>
                                      </p:cBhvr>
                                      <p:tavLst>
                                        <p:tav tm="0">
                                          <p:val>
                                            <p:fltVal val="0"/>
                                          </p:val>
                                        </p:tav>
                                        <p:tav tm="100000">
                                          <p:val>
                                            <p:strVal val="#ppt_w"/>
                                          </p:val>
                                        </p:tav>
                                      </p:tavLst>
                                    </p:anim>
                                    <p:anim calcmode="lin" valueType="num">
                                      <p:cBhvr>
                                        <p:cTn id="42" dur="500" fill="hold"/>
                                        <p:tgtEl>
                                          <p:spTgt spid="62"/>
                                        </p:tgtEl>
                                        <p:attrNameLst>
                                          <p:attrName>ppt_h</p:attrName>
                                        </p:attrNameLst>
                                      </p:cBhvr>
                                      <p:tavLst>
                                        <p:tav tm="0">
                                          <p:val>
                                            <p:fltVal val="0"/>
                                          </p:val>
                                        </p:tav>
                                        <p:tav tm="100000">
                                          <p:val>
                                            <p:strVal val="#ppt_h"/>
                                          </p:val>
                                        </p:tav>
                                      </p:tavLst>
                                    </p:anim>
                                    <p:animEffect transition="in" filter="fade">
                                      <p:cBhvr>
                                        <p:cTn id="43" dur="500"/>
                                        <p:tgtEl>
                                          <p:spTgt spid="62"/>
                                        </p:tgtEl>
                                      </p:cBhvr>
                                    </p:animEffect>
                                  </p:childTnLst>
                                </p:cTn>
                              </p:par>
                              <p:par>
                                <p:cTn id="44" presetID="53" presetClass="entr" presetSubtype="16" fill="hold" nodeType="withEffect">
                                  <p:stCondLst>
                                    <p:cond delay="200"/>
                                  </p:stCondLst>
                                  <p:childTnLst>
                                    <p:set>
                                      <p:cBhvr>
                                        <p:cTn id="45" dur="1" fill="hold">
                                          <p:stCondLst>
                                            <p:cond delay="0"/>
                                          </p:stCondLst>
                                        </p:cTn>
                                        <p:tgtEl>
                                          <p:spTgt spid="71"/>
                                        </p:tgtEl>
                                        <p:attrNameLst>
                                          <p:attrName>style.visibility</p:attrName>
                                        </p:attrNameLst>
                                      </p:cBhvr>
                                      <p:to>
                                        <p:strVal val="visible"/>
                                      </p:to>
                                    </p:set>
                                    <p:anim calcmode="lin" valueType="num">
                                      <p:cBhvr>
                                        <p:cTn id="46" dur="500" fill="hold"/>
                                        <p:tgtEl>
                                          <p:spTgt spid="71"/>
                                        </p:tgtEl>
                                        <p:attrNameLst>
                                          <p:attrName>ppt_w</p:attrName>
                                        </p:attrNameLst>
                                      </p:cBhvr>
                                      <p:tavLst>
                                        <p:tav tm="0">
                                          <p:val>
                                            <p:fltVal val="0"/>
                                          </p:val>
                                        </p:tav>
                                        <p:tav tm="100000">
                                          <p:val>
                                            <p:strVal val="#ppt_w"/>
                                          </p:val>
                                        </p:tav>
                                      </p:tavLst>
                                    </p:anim>
                                    <p:anim calcmode="lin" valueType="num">
                                      <p:cBhvr>
                                        <p:cTn id="47" dur="500" fill="hold"/>
                                        <p:tgtEl>
                                          <p:spTgt spid="71"/>
                                        </p:tgtEl>
                                        <p:attrNameLst>
                                          <p:attrName>ppt_h</p:attrName>
                                        </p:attrNameLst>
                                      </p:cBhvr>
                                      <p:tavLst>
                                        <p:tav tm="0">
                                          <p:val>
                                            <p:fltVal val="0"/>
                                          </p:val>
                                        </p:tav>
                                        <p:tav tm="100000">
                                          <p:val>
                                            <p:strVal val="#ppt_h"/>
                                          </p:val>
                                        </p:tav>
                                      </p:tavLst>
                                    </p:anim>
                                    <p:animEffect transition="in" filter="fade">
                                      <p:cBhvr>
                                        <p:cTn id="48" dur="500"/>
                                        <p:tgtEl>
                                          <p:spTgt spid="71"/>
                                        </p:tgtEl>
                                      </p:cBhvr>
                                    </p:animEffect>
                                  </p:childTnLst>
                                </p:cTn>
                              </p:par>
                              <p:par>
                                <p:cTn id="49" presetID="53" presetClass="entr" presetSubtype="16" fill="hold" nodeType="withEffect">
                                  <p:stCondLst>
                                    <p:cond delay="300"/>
                                  </p:stCondLst>
                                  <p:childTnLst>
                                    <p:set>
                                      <p:cBhvr>
                                        <p:cTn id="50" dur="1" fill="hold">
                                          <p:stCondLst>
                                            <p:cond delay="0"/>
                                          </p:stCondLst>
                                        </p:cTn>
                                        <p:tgtEl>
                                          <p:spTgt spid="68"/>
                                        </p:tgtEl>
                                        <p:attrNameLst>
                                          <p:attrName>style.visibility</p:attrName>
                                        </p:attrNameLst>
                                      </p:cBhvr>
                                      <p:to>
                                        <p:strVal val="visible"/>
                                      </p:to>
                                    </p:set>
                                    <p:anim calcmode="lin" valueType="num">
                                      <p:cBhvr>
                                        <p:cTn id="51" dur="500" fill="hold"/>
                                        <p:tgtEl>
                                          <p:spTgt spid="68"/>
                                        </p:tgtEl>
                                        <p:attrNameLst>
                                          <p:attrName>ppt_w</p:attrName>
                                        </p:attrNameLst>
                                      </p:cBhvr>
                                      <p:tavLst>
                                        <p:tav tm="0">
                                          <p:val>
                                            <p:fltVal val="0"/>
                                          </p:val>
                                        </p:tav>
                                        <p:tav tm="100000">
                                          <p:val>
                                            <p:strVal val="#ppt_w"/>
                                          </p:val>
                                        </p:tav>
                                      </p:tavLst>
                                    </p:anim>
                                    <p:anim calcmode="lin" valueType="num">
                                      <p:cBhvr>
                                        <p:cTn id="52" dur="500" fill="hold"/>
                                        <p:tgtEl>
                                          <p:spTgt spid="68"/>
                                        </p:tgtEl>
                                        <p:attrNameLst>
                                          <p:attrName>ppt_h</p:attrName>
                                        </p:attrNameLst>
                                      </p:cBhvr>
                                      <p:tavLst>
                                        <p:tav tm="0">
                                          <p:val>
                                            <p:fltVal val="0"/>
                                          </p:val>
                                        </p:tav>
                                        <p:tav tm="100000">
                                          <p:val>
                                            <p:strVal val="#ppt_h"/>
                                          </p:val>
                                        </p:tav>
                                      </p:tavLst>
                                    </p:anim>
                                    <p:animEffect transition="in" filter="fade">
                                      <p:cBhvr>
                                        <p:cTn id="5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常见漏洞</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检测手段</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75" name="文本框 74">
            <a:extLst>
              <a:ext uri="{FF2B5EF4-FFF2-40B4-BE49-F238E27FC236}">
                <a16:creationId xmlns:a16="http://schemas.microsoft.com/office/drawing/2014/main" id="{581AFB56-90B9-44A1-83AB-DEFFB806A352}"/>
              </a:ext>
            </a:extLst>
          </p:cNvPr>
          <p:cNvSpPr txBox="1"/>
          <p:nvPr/>
        </p:nvSpPr>
        <p:spPr>
          <a:xfrm>
            <a:off x="4313278" y="951876"/>
            <a:ext cx="3780148" cy="461665"/>
          </a:xfrm>
          <a:prstGeom prst="rect">
            <a:avLst/>
          </a:prstGeom>
          <a:noFill/>
        </p:spPr>
        <p:txBody>
          <a:bodyPr wrap="square" rtlCol="0">
            <a:spAutoFit/>
          </a:bodyPr>
          <a:lstStyle/>
          <a:p>
            <a:pPr algn="ctr"/>
            <a:r>
              <a:rPr lang="zh-CN" altLang="en-US" sz="2400" dirty="0"/>
              <a:t>重入攻击</a:t>
            </a:r>
          </a:p>
        </p:txBody>
      </p:sp>
      <p:pic>
        <p:nvPicPr>
          <p:cNvPr id="76" name="图片 75" descr="图形用户界面, 文本, 应用程序&#10;&#10;描述已自动生成">
            <a:extLst>
              <a:ext uri="{FF2B5EF4-FFF2-40B4-BE49-F238E27FC236}">
                <a16:creationId xmlns:a16="http://schemas.microsoft.com/office/drawing/2014/main" id="{FB7764C5-AD12-4528-A646-EF38B270D4B2}"/>
              </a:ext>
            </a:extLst>
          </p:cNvPr>
          <p:cNvPicPr>
            <a:picLocks noChangeAspect="1"/>
          </p:cNvPicPr>
          <p:nvPr/>
        </p:nvPicPr>
        <p:blipFill>
          <a:blip r:embed="rId5"/>
          <a:stretch>
            <a:fillRect/>
          </a:stretch>
        </p:blipFill>
        <p:spPr>
          <a:xfrm>
            <a:off x="6324594" y="1929130"/>
            <a:ext cx="5274310" cy="1499870"/>
          </a:xfrm>
          <a:prstGeom prst="rect">
            <a:avLst/>
          </a:prstGeom>
        </p:spPr>
      </p:pic>
      <p:sp>
        <p:nvSpPr>
          <p:cNvPr id="77" name="文本框 76">
            <a:extLst>
              <a:ext uri="{FF2B5EF4-FFF2-40B4-BE49-F238E27FC236}">
                <a16:creationId xmlns:a16="http://schemas.microsoft.com/office/drawing/2014/main" id="{680266BA-AB89-4606-8F35-5448DFAFCDA8}"/>
              </a:ext>
            </a:extLst>
          </p:cNvPr>
          <p:cNvSpPr txBox="1"/>
          <p:nvPr/>
        </p:nvSpPr>
        <p:spPr>
          <a:xfrm>
            <a:off x="5989949" y="3429000"/>
            <a:ext cx="6094428" cy="455253"/>
          </a:xfrm>
          <a:prstGeom prst="rect">
            <a:avLst/>
          </a:prstGeom>
          <a:noFill/>
        </p:spPr>
        <p:txBody>
          <a:bodyPr wrap="square">
            <a:spAutoFit/>
          </a:bodyPr>
          <a:lstStyle/>
          <a:p>
            <a:pPr indent="127000" algn="ctr">
              <a:lnSpc>
                <a:spcPct val="150000"/>
              </a:lnSpc>
            </a:pPr>
            <a:r>
              <a:rPr lang="zh-CN" altLang="zh-CN" sz="1800" kern="100" dirty="0">
                <a:effectLst/>
                <a:latin typeface="Times New Roman Regular"/>
                <a:ea typeface="仿宋" panose="02010609060101010101" pitchFamily="49" charset="-122"/>
                <a:cs typeface="Times New Roman Regular"/>
              </a:rPr>
              <a:t>图</a:t>
            </a:r>
            <a:r>
              <a:rPr lang="en-US" altLang="zh-CN" sz="1800" kern="100" dirty="0">
                <a:effectLst/>
                <a:latin typeface="Times New Roman Regular"/>
                <a:ea typeface="仿宋" panose="02010609060101010101" pitchFamily="49" charset="-122"/>
              </a:rPr>
              <a:t>1.The Dao</a:t>
            </a:r>
            <a:r>
              <a:rPr lang="zh-CN" altLang="zh-CN" sz="1800" kern="100" dirty="0">
                <a:effectLst/>
                <a:latin typeface="Times New Roman Regular"/>
                <a:ea typeface="仿宋" panose="02010609060101010101" pitchFamily="49" charset="-122"/>
                <a:cs typeface="Times New Roman Regular"/>
              </a:rPr>
              <a:t>中的安全漏洞</a:t>
            </a:r>
            <a:endParaRPr lang="zh-CN" altLang="zh-CN" sz="2400" kern="100" dirty="0">
              <a:effectLst/>
              <a:latin typeface="Times New Roman" panose="02020603050405020304" pitchFamily="18" charset="0"/>
              <a:ea typeface="仿宋" panose="02010609060101010101" pitchFamily="49" charset="-122"/>
            </a:endParaRPr>
          </a:p>
        </p:txBody>
      </p:sp>
      <p:pic>
        <p:nvPicPr>
          <p:cNvPr id="78" name="图片 77" descr="文本&#10;&#10;中度可信度描述已自动生成">
            <a:extLst>
              <a:ext uri="{FF2B5EF4-FFF2-40B4-BE49-F238E27FC236}">
                <a16:creationId xmlns:a16="http://schemas.microsoft.com/office/drawing/2014/main" id="{B8F97D6A-0049-4C89-89C2-2BA6193B1338}"/>
              </a:ext>
            </a:extLst>
          </p:cNvPr>
          <p:cNvPicPr>
            <a:picLocks noChangeAspect="1"/>
          </p:cNvPicPr>
          <p:nvPr/>
        </p:nvPicPr>
        <p:blipFill>
          <a:blip r:embed="rId6"/>
          <a:stretch>
            <a:fillRect/>
          </a:stretch>
        </p:blipFill>
        <p:spPr>
          <a:xfrm>
            <a:off x="6324594" y="4289278"/>
            <a:ext cx="5274310" cy="944880"/>
          </a:xfrm>
          <a:prstGeom prst="rect">
            <a:avLst/>
          </a:prstGeom>
        </p:spPr>
      </p:pic>
      <p:sp>
        <p:nvSpPr>
          <p:cNvPr id="79" name="文本框 78">
            <a:extLst>
              <a:ext uri="{FF2B5EF4-FFF2-40B4-BE49-F238E27FC236}">
                <a16:creationId xmlns:a16="http://schemas.microsoft.com/office/drawing/2014/main" id="{A24DD714-BE98-4442-B7E2-5362738AA92C}"/>
              </a:ext>
            </a:extLst>
          </p:cNvPr>
          <p:cNvSpPr txBox="1"/>
          <p:nvPr/>
        </p:nvSpPr>
        <p:spPr>
          <a:xfrm>
            <a:off x="5914535" y="5156496"/>
            <a:ext cx="6094428" cy="455253"/>
          </a:xfrm>
          <a:prstGeom prst="rect">
            <a:avLst/>
          </a:prstGeom>
          <a:noFill/>
        </p:spPr>
        <p:txBody>
          <a:bodyPr wrap="square">
            <a:spAutoFit/>
          </a:bodyPr>
          <a:lstStyle/>
          <a:p>
            <a:pPr indent="127000" algn="ctr">
              <a:lnSpc>
                <a:spcPct val="150000"/>
              </a:lnSpc>
            </a:pPr>
            <a:r>
              <a:rPr lang="zh-CN" altLang="zh-CN" sz="1800" kern="100" dirty="0">
                <a:effectLst/>
                <a:latin typeface="Times New Roman Regular"/>
                <a:ea typeface="仿宋" panose="02010609060101010101" pitchFamily="49" charset="-122"/>
                <a:cs typeface="Times New Roman Regular"/>
              </a:rPr>
              <a:t>图</a:t>
            </a:r>
            <a:r>
              <a:rPr lang="en-US" altLang="zh-CN" sz="1800" kern="100" dirty="0">
                <a:effectLst/>
                <a:latin typeface="Times New Roman Regular"/>
                <a:ea typeface="仿宋" panose="02010609060101010101" pitchFamily="49" charset="-122"/>
              </a:rPr>
              <a:t>2.</a:t>
            </a:r>
            <a:r>
              <a:rPr lang="zh-CN" altLang="zh-CN" sz="1800" kern="100" dirty="0">
                <a:effectLst/>
                <a:latin typeface="Times New Roman Regular"/>
                <a:ea typeface="仿宋" panose="02010609060101010101" pitchFamily="49" charset="-122"/>
                <a:cs typeface="Times New Roman Regular"/>
              </a:rPr>
              <a:t>黑客合约中的</a:t>
            </a:r>
            <a:r>
              <a:rPr lang="en-US" altLang="zh-CN" sz="1800" kern="100" dirty="0">
                <a:effectLst/>
                <a:latin typeface="Times New Roman Regular"/>
                <a:ea typeface="仿宋" panose="02010609060101010101" pitchFamily="49" charset="-122"/>
              </a:rPr>
              <a:t>fallback</a:t>
            </a:r>
            <a:r>
              <a:rPr lang="zh-CN" altLang="zh-CN" sz="1800" kern="100" dirty="0">
                <a:effectLst/>
                <a:latin typeface="Times New Roman Regular"/>
                <a:ea typeface="仿宋" panose="02010609060101010101" pitchFamily="49" charset="-122"/>
                <a:cs typeface="Times New Roman Regular"/>
              </a:rPr>
              <a:t>函数</a:t>
            </a:r>
            <a:endParaRPr lang="zh-CN" altLang="zh-CN" sz="2400" kern="100" dirty="0">
              <a:effectLst/>
              <a:latin typeface="Times New Roman" panose="02020603050405020304" pitchFamily="18" charset="0"/>
              <a:ea typeface="仿宋" panose="02010609060101010101" pitchFamily="49" charset="-122"/>
            </a:endParaRPr>
          </a:p>
        </p:txBody>
      </p:sp>
      <p:sp>
        <p:nvSpPr>
          <p:cNvPr id="14" name="文本框 13">
            <a:extLst>
              <a:ext uri="{FF2B5EF4-FFF2-40B4-BE49-F238E27FC236}">
                <a16:creationId xmlns:a16="http://schemas.microsoft.com/office/drawing/2014/main" id="{DFA3961E-B95D-4986-A522-FCC8CF07654E}"/>
              </a:ext>
            </a:extLst>
          </p:cNvPr>
          <p:cNvSpPr txBox="1"/>
          <p:nvPr/>
        </p:nvSpPr>
        <p:spPr>
          <a:xfrm>
            <a:off x="473661" y="1575423"/>
            <a:ext cx="5691469" cy="4801314"/>
          </a:xfrm>
          <a:prstGeom prst="rect">
            <a:avLst/>
          </a:prstGeom>
          <a:noFill/>
        </p:spPr>
        <p:txBody>
          <a:bodyPr wrap="square" rtlCol="0">
            <a:spAutoFit/>
          </a:bodyPr>
          <a:lstStyle/>
          <a:p>
            <a:pPr marL="285750" indent="-285750">
              <a:buFont typeface="Arial" panose="020B0604020202020204" pitchFamily="34" charset="0"/>
              <a:buChar char="•"/>
            </a:pP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我们通过介绍最为轰动的</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众筹合约中的重入攻击，揭示合约代码的易受攻击性</a:t>
            </a:r>
            <a:endParaRPr lang="en-US" altLang="zh-CN" sz="18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marL="285750" indent="-285750">
              <a:buFont typeface="Arial" panose="020B0604020202020204" pitchFamily="34" charset="0"/>
              <a:buChar char="•"/>
            </a:pPr>
            <a:endParaRPr lang="en-US" altLang="zh-CN" kern="100" dirty="0">
              <a:latin typeface="Times New Roman" panose="02020603050405020304" pitchFamily="18" charset="0"/>
              <a:ea typeface="仿宋"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如图</a:t>
            </a:r>
            <a:r>
              <a:rPr lang="en-US" altLang="zh-CN" sz="1800" kern="100" dirty="0">
                <a:effectLst/>
                <a:latin typeface="Times New Roman" panose="02020603050405020304" pitchFamily="18" charset="0"/>
                <a:ea typeface="仿宋" panose="02010609060101010101" pitchFamily="49" charset="-122"/>
              </a:rPr>
              <a:t>2</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，这是</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中的安全漏洞。这里对应的功能是用户向</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索要其存在合约上的资金。</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则是先向用户转账，再将用户存在</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上的资金重置为</a:t>
            </a:r>
            <a:r>
              <a:rPr lang="en-US" altLang="zh-CN" sz="1800" kern="100" dirty="0">
                <a:effectLst/>
                <a:latin typeface="Times New Roman" panose="02020603050405020304" pitchFamily="18" charset="0"/>
                <a:ea typeface="仿宋" panose="02010609060101010101" pitchFamily="49" charset="-122"/>
              </a:rPr>
              <a:t>0</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。如图</a:t>
            </a:r>
            <a:r>
              <a:rPr lang="en-US" altLang="zh-CN" sz="1800" kern="100" dirty="0">
                <a:effectLst/>
                <a:latin typeface="Times New Roman" panose="02020603050405020304" pitchFamily="18" charset="0"/>
                <a:ea typeface="仿宋" panose="02010609060101010101" pitchFamily="49" charset="-122"/>
              </a:rPr>
              <a:t>2-5</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，这是黑客编写的合约中的</a:t>
            </a:r>
            <a:r>
              <a:rPr lang="en-US" altLang="zh-CN" sz="1800" kern="100" dirty="0">
                <a:effectLst/>
                <a:latin typeface="Times New Roman" panose="02020603050405020304" pitchFamily="18" charset="0"/>
                <a:ea typeface="仿宋" panose="02010609060101010101" pitchFamily="49" charset="-122"/>
              </a:rPr>
              <a:t>fallback</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函数。在黑客合约中，仅有</a:t>
            </a:r>
            <a:r>
              <a:rPr lang="en-US" altLang="zh-CN" sz="1800" kern="100" dirty="0">
                <a:effectLst/>
                <a:latin typeface="Times New Roman" panose="02020603050405020304" pitchFamily="18" charset="0"/>
                <a:ea typeface="仿宋" panose="02010609060101010101" pitchFamily="49" charset="-122"/>
              </a:rPr>
              <a:t>fallback</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是</a:t>
            </a:r>
            <a:r>
              <a:rPr lang="en-US" altLang="zh-CN" sz="1800" kern="100" dirty="0">
                <a:effectLst/>
                <a:latin typeface="Times New Roman" panose="02020603050405020304" pitchFamily="18" charset="0"/>
                <a:ea typeface="仿宋" panose="02010609060101010101" pitchFamily="49" charset="-122"/>
              </a:rPr>
              <a:t>payable</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的，也就是说当黑客合约向</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发起取回存款的请求时，</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的退回存款的操作会触发</a:t>
            </a:r>
            <a:r>
              <a:rPr lang="en-US" altLang="zh-CN" sz="1800" kern="100" dirty="0">
                <a:effectLst/>
                <a:latin typeface="Times New Roman" panose="02020603050405020304" pitchFamily="18" charset="0"/>
                <a:ea typeface="仿宋" panose="02010609060101010101" pitchFamily="49" charset="-122"/>
              </a:rPr>
              <a:t>fallback</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函数。我们注意到，</a:t>
            </a:r>
            <a:r>
              <a:rPr lang="en-US" altLang="zh-CN" sz="1800" kern="100" dirty="0">
                <a:effectLst/>
                <a:latin typeface="Times New Roman" panose="02020603050405020304" pitchFamily="18" charset="0"/>
                <a:ea typeface="仿宋" panose="02010609060101010101" pitchFamily="49" charset="-122"/>
              </a:rPr>
              <a:t>fallback</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的内容就是在一定的栈深度和汽油费限制内，反复地调用</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的退回存款操作。而恰恰因为</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是先执行退款，后将资金置为</a:t>
            </a:r>
            <a:r>
              <a:rPr lang="en-US" altLang="zh-CN" sz="1800" kern="100" dirty="0">
                <a:effectLst/>
                <a:latin typeface="Times New Roman" panose="02020603050405020304" pitchFamily="18" charset="0"/>
                <a:ea typeface="仿宋" panose="02010609060101010101" pitchFamily="49" charset="-122"/>
              </a:rPr>
              <a:t>0</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的，这样每次</a:t>
            </a:r>
            <a:r>
              <a:rPr lang="en-US" altLang="zh-CN" sz="1800" kern="100" dirty="0">
                <a:effectLst/>
                <a:latin typeface="Times New Roman" panose="02020603050405020304" pitchFamily="18" charset="0"/>
                <a:ea typeface="仿宋" panose="02010609060101010101" pitchFamily="49" charset="-122"/>
              </a:rPr>
              <a:t>fallback</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都能从</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中盗取一笔等额的资金，直到</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上所有的资金被清空。因此，这里黑客成功对</a:t>
            </a:r>
            <a:r>
              <a:rPr lang="en-US" altLang="zh-CN" sz="1800" kern="100" dirty="0">
                <a:effectLst/>
                <a:latin typeface="Times New Roman" panose="02020603050405020304" pitchFamily="18" charset="0"/>
                <a:ea typeface="仿宋" panose="02010609060101010101" pitchFamily="49" charset="-122"/>
              </a:rPr>
              <a:t>The Dao</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发起了循环调用，从而完成了重入攻击。</a:t>
            </a:r>
            <a:endParaRPr lang="zh-CN" altLang="en-US" dirty="0"/>
          </a:p>
        </p:txBody>
      </p:sp>
    </p:spTree>
    <p:extLst>
      <p:ext uri="{BB962C8B-B14F-4D97-AF65-F5344CB8AC3E}">
        <p14:creationId xmlns:p14="http://schemas.microsoft.com/office/powerpoint/2010/main" val="3346706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常见漏洞</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检测手段</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507574F0-21DC-4182-A3FC-C011CC3AE165}"/>
              </a:ext>
            </a:extLst>
          </p:cNvPr>
          <p:cNvSpPr txBox="1"/>
          <p:nvPr/>
        </p:nvSpPr>
        <p:spPr>
          <a:xfrm>
            <a:off x="4275571" y="810474"/>
            <a:ext cx="3780148" cy="583493"/>
          </a:xfrm>
          <a:prstGeom prst="rect">
            <a:avLst/>
          </a:prstGeom>
          <a:noFill/>
        </p:spPr>
        <p:txBody>
          <a:bodyPr wrap="square" rtlCol="0">
            <a:spAutoFit/>
          </a:bodyPr>
          <a:lstStyle/>
          <a:p>
            <a:pPr lvl="1" algn="just">
              <a:lnSpc>
                <a:spcPct val="150000"/>
              </a:lnSpc>
            </a:pPr>
            <a:r>
              <a:rPr lang="zh-CN" altLang="zh-CN" sz="2400" kern="100" dirty="0">
                <a:effectLst/>
                <a:latin typeface="+mn-ea"/>
                <a:cs typeface="Times New Roman Regular"/>
              </a:rPr>
              <a:t>整数上下溢出攻击</a:t>
            </a:r>
            <a:endParaRPr lang="zh-CN" altLang="zh-CN" sz="2400" kern="100" dirty="0">
              <a:effectLst/>
              <a:latin typeface="+mn-ea"/>
            </a:endParaRPr>
          </a:p>
        </p:txBody>
      </p:sp>
      <p:pic>
        <p:nvPicPr>
          <p:cNvPr id="16" name="图片 15" descr="文本&#10;&#10;描述已自动生成">
            <a:extLst>
              <a:ext uri="{FF2B5EF4-FFF2-40B4-BE49-F238E27FC236}">
                <a16:creationId xmlns:a16="http://schemas.microsoft.com/office/drawing/2014/main" id="{A7C6457D-CB23-4A42-A9E4-2900F012AF3E}"/>
              </a:ext>
            </a:extLst>
          </p:cNvPr>
          <p:cNvPicPr>
            <a:picLocks noChangeAspect="1"/>
          </p:cNvPicPr>
          <p:nvPr/>
        </p:nvPicPr>
        <p:blipFill>
          <a:blip r:embed="rId5"/>
          <a:stretch>
            <a:fillRect/>
          </a:stretch>
        </p:blipFill>
        <p:spPr>
          <a:xfrm>
            <a:off x="5796840" y="2051685"/>
            <a:ext cx="5759450" cy="2754630"/>
          </a:xfrm>
          <a:prstGeom prst="rect">
            <a:avLst/>
          </a:prstGeom>
        </p:spPr>
      </p:pic>
      <p:sp>
        <p:nvSpPr>
          <p:cNvPr id="17" name="文本框 16">
            <a:extLst>
              <a:ext uri="{FF2B5EF4-FFF2-40B4-BE49-F238E27FC236}">
                <a16:creationId xmlns:a16="http://schemas.microsoft.com/office/drawing/2014/main" id="{23B3FAFE-3B04-401F-A0D0-103D41005B86}"/>
              </a:ext>
            </a:extLst>
          </p:cNvPr>
          <p:cNvSpPr txBox="1"/>
          <p:nvPr/>
        </p:nvSpPr>
        <p:spPr>
          <a:xfrm>
            <a:off x="5629351" y="4806315"/>
            <a:ext cx="6094428" cy="455253"/>
          </a:xfrm>
          <a:prstGeom prst="rect">
            <a:avLst/>
          </a:prstGeom>
          <a:noFill/>
        </p:spPr>
        <p:txBody>
          <a:bodyPr wrap="square">
            <a:spAutoFit/>
          </a:bodyPr>
          <a:lstStyle/>
          <a:p>
            <a:pPr indent="127000" algn="ctr">
              <a:lnSpc>
                <a:spcPct val="150000"/>
              </a:lnSpc>
            </a:pPr>
            <a:r>
              <a:rPr lang="zh-CN" altLang="zh-CN" sz="1800" kern="100" dirty="0">
                <a:effectLst/>
                <a:latin typeface="Times New Roman Regular"/>
                <a:ea typeface="仿宋" panose="02010609060101010101" pitchFamily="49" charset="-122"/>
                <a:cs typeface="Times New Roman Regular"/>
              </a:rPr>
              <a:t>图</a:t>
            </a:r>
            <a:r>
              <a:rPr lang="en-US" altLang="zh-CN" sz="1800" kern="100" dirty="0">
                <a:effectLst/>
                <a:latin typeface="Times New Roman Regular"/>
                <a:ea typeface="仿宋" panose="02010609060101010101" pitchFamily="49" charset="-122"/>
              </a:rPr>
              <a:t>3.</a:t>
            </a:r>
            <a:r>
              <a:rPr lang="zh-CN" altLang="zh-CN" sz="1800" kern="100" dirty="0">
                <a:effectLst/>
                <a:latin typeface="Times New Roman Regular"/>
                <a:ea typeface="仿宋" panose="02010609060101010101" pitchFamily="49" charset="-122"/>
                <a:cs typeface="Times New Roman Regular"/>
              </a:rPr>
              <a:t>整数溢出合约</a:t>
            </a:r>
            <a:endParaRPr lang="zh-CN" altLang="zh-CN" sz="2400" kern="100" dirty="0">
              <a:effectLst/>
              <a:latin typeface="Times New Roman" panose="02020603050405020304" pitchFamily="18" charset="0"/>
              <a:ea typeface="仿宋" panose="02010609060101010101" pitchFamily="49" charset="-122"/>
            </a:endParaRPr>
          </a:p>
        </p:txBody>
      </p:sp>
      <p:sp>
        <p:nvSpPr>
          <p:cNvPr id="12" name="文本框 11">
            <a:extLst>
              <a:ext uri="{FF2B5EF4-FFF2-40B4-BE49-F238E27FC236}">
                <a16:creationId xmlns:a16="http://schemas.microsoft.com/office/drawing/2014/main" id="{28FADE86-5535-4844-A90C-08D0B7150325}"/>
              </a:ext>
            </a:extLst>
          </p:cNvPr>
          <p:cNvSpPr txBox="1"/>
          <p:nvPr/>
        </p:nvSpPr>
        <p:spPr>
          <a:xfrm>
            <a:off x="565608" y="1480008"/>
            <a:ext cx="4553147" cy="50277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当将超出范围的数据存储到某数据类型中，会发生整数溢出的危险，而这种漏洞容易造成数字货币蒸发、高卖低收等事故。目前可采用</a:t>
            </a:r>
            <a:r>
              <a:rPr lang="en-US" altLang="zh-CN" sz="1800" kern="100" dirty="0" err="1">
                <a:effectLst/>
                <a:latin typeface="Times New Roman" panose="02020603050405020304" pitchFamily="18" charset="0"/>
                <a:ea typeface="仿宋" panose="02010609060101010101" pitchFamily="49" charset="-122"/>
              </a:rPr>
              <a:t>OpenZeppelin</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提供的</a:t>
            </a:r>
            <a:r>
              <a:rPr lang="en-US" altLang="zh-CN" sz="1800" kern="100" dirty="0" err="1">
                <a:effectLst/>
                <a:latin typeface="Times New Roman" panose="02020603050405020304" pitchFamily="18" charset="0"/>
                <a:ea typeface="仿宋" panose="02010609060101010101" pitchFamily="49" charset="-122"/>
              </a:rPr>
              <a:t>SafeMath</a:t>
            </a:r>
            <a:r>
              <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rPr>
              <a:t>库进行安全化运算。</a:t>
            </a:r>
            <a:endParaRPr lang="en-US" altLang="zh-CN" sz="1800" kern="100" dirty="0">
              <a:effectLst/>
              <a:latin typeface="Times New Roman" panose="02020603050405020304" pitchFamily="18" charset="0"/>
              <a:ea typeface="仿宋"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kern="100" dirty="0">
              <a:latin typeface="Times New Roman" panose="02020603050405020304" pitchFamily="18" charset="0"/>
              <a:ea typeface="仿宋" panose="02010609060101010101" pitchFamily="49"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kern="100" dirty="0">
                <a:effectLst/>
                <a:latin typeface="Times New Roman Regular"/>
                <a:ea typeface="仿宋" panose="02010609060101010101" pitchFamily="49" charset="-122"/>
                <a:cs typeface="Times New Roman Regular"/>
              </a:rPr>
              <a:t>我们可以看到</a:t>
            </a:r>
            <a:r>
              <a:rPr lang="en-US" altLang="zh-CN" sz="1800" kern="100" dirty="0">
                <a:effectLst/>
                <a:latin typeface="Times New Roman Regular"/>
                <a:ea typeface="仿宋" panose="02010609060101010101" pitchFamily="49" charset="-122"/>
              </a:rPr>
              <a:t>amount</a:t>
            </a:r>
            <a:r>
              <a:rPr lang="zh-CN" altLang="zh-CN" sz="1800" kern="100" dirty="0">
                <a:effectLst/>
                <a:latin typeface="Times New Roman Regular"/>
                <a:ea typeface="仿宋" panose="02010609060101010101" pitchFamily="49" charset="-122"/>
                <a:cs typeface="Times New Roman Regular"/>
              </a:rPr>
              <a:t>的计算是存在溢出的风险的，例如当</a:t>
            </a:r>
            <a:r>
              <a:rPr lang="en-US" altLang="zh-CN" sz="1800" kern="100" dirty="0">
                <a:effectLst/>
                <a:latin typeface="Times New Roman Regular"/>
                <a:ea typeface="仿宋" panose="02010609060101010101" pitchFamily="49" charset="-122"/>
              </a:rPr>
              <a:t>_value</a:t>
            </a:r>
            <a:r>
              <a:rPr lang="zh-CN" altLang="zh-CN" sz="1800" kern="100" dirty="0">
                <a:effectLst/>
                <a:latin typeface="Times New Roman Regular"/>
                <a:ea typeface="仿宋" panose="02010609060101010101" pitchFamily="49" charset="-122"/>
                <a:cs typeface="Times New Roman Regular"/>
              </a:rPr>
              <a:t>足够大的时候，</a:t>
            </a:r>
            <a:r>
              <a:rPr lang="en-US" altLang="zh-CN" sz="1800" kern="100" dirty="0" err="1">
                <a:effectLst/>
                <a:latin typeface="Times New Roman Regular"/>
                <a:ea typeface="仿宋" panose="02010609060101010101" pitchFamily="49" charset="-122"/>
              </a:rPr>
              <a:t>amout</a:t>
            </a:r>
            <a:r>
              <a:rPr lang="zh-CN" altLang="zh-CN" sz="1800" kern="100" dirty="0">
                <a:effectLst/>
                <a:latin typeface="Times New Roman Regular"/>
                <a:ea typeface="仿宋" panose="02010609060101010101" pitchFamily="49" charset="-122"/>
                <a:cs typeface="Times New Roman Regular"/>
              </a:rPr>
              <a:t>可能刚好溢出为</a:t>
            </a:r>
            <a:r>
              <a:rPr lang="en-US" altLang="zh-CN" sz="1800" kern="100" dirty="0">
                <a:effectLst/>
                <a:latin typeface="Times New Roman Regular"/>
                <a:ea typeface="仿宋" panose="02010609060101010101" pitchFamily="49" charset="-122"/>
              </a:rPr>
              <a:t>0</a:t>
            </a:r>
            <a:r>
              <a:rPr lang="zh-CN" altLang="zh-CN" sz="1800" kern="100" dirty="0">
                <a:effectLst/>
                <a:latin typeface="Times New Roman Regular"/>
                <a:ea typeface="仿宋" panose="02010609060101010101" pitchFamily="49" charset="-122"/>
                <a:cs typeface="Times New Roman Regular"/>
              </a:rPr>
              <a:t>。这就会出现在转账一笔大额交易后，该用户的账户并没有扣除转账的前，从而该用户可以将合约中的钱全部盗走。</a:t>
            </a:r>
            <a:endParaRPr lang="zh-CN" altLang="en-US" dirty="0"/>
          </a:p>
        </p:txBody>
      </p:sp>
    </p:spTree>
    <p:extLst>
      <p:ext uri="{BB962C8B-B14F-4D97-AF65-F5344CB8AC3E}">
        <p14:creationId xmlns:p14="http://schemas.microsoft.com/office/powerpoint/2010/main" val="1159860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9D6A9-337F-42A2-BCCA-8F338829F0A3}"/>
              </a:ext>
            </a:extLst>
          </p:cNvPr>
          <p:cNvSpPr/>
          <p:nvPr/>
        </p:nvSpPr>
        <p:spPr>
          <a:xfrm>
            <a:off x="-1" y="481263"/>
            <a:ext cx="12192001" cy="72000"/>
          </a:xfrm>
          <a:prstGeom prst="rect">
            <a:avLst/>
          </a:prstGeom>
          <a:solidFill>
            <a:srgbClr val="003F87">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15" name="组合 14">
            <a:extLst>
              <a:ext uri="{FF2B5EF4-FFF2-40B4-BE49-F238E27FC236}">
                <a16:creationId xmlns:a16="http://schemas.microsoft.com/office/drawing/2014/main" id="{2136C1D4-5090-493A-95DD-511F4C83D186}"/>
              </a:ext>
            </a:extLst>
          </p:cNvPr>
          <p:cNvGrpSpPr/>
          <p:nvPr/>
        </p:nvGrpSpPr>
        <p:grpSpPr>
          <a:xfrm>
            <a:off x="5416649" y="68190"/>
            <a:ext cx="6020843" cy="386118"/>
            <a:chOff x="5416649" y="68190"/>
            <a:chExt cx="6020843" cy="386118"/>
          </a:xfrm>
        </p:grpSpPr>
        <p:sp>
          <p:nvSpPr>
            <p:cNvPr id="13" name="矩形 12">
              <a:extLst>
                <a:ext uri="{FF2B5EF4-FFF2-40B4-BE49-F238E27FC236}">
                  <a16:creationId xmlns:a16="http://schemas.microsoft.com/office/drawing/2014/main" id="{459C5891-E3B7-4300-810E-508A5E0771D1}"/>
                </a:ext>
              </a:extLst>
            </p:cNvPr>
            <p:cNvSpPr/>
            <p:nvPr/>
          </p:nvSpPr>
          <p:spPr>
            <a:xfrm>
              <a:off x="6974369" y="112736"/>
              <a:ext cx="1311305" cy="308804"/>
            </a:xfrm>
            <a:prstGeom prst="rect">
              <a:avLst/>
            </a:prstGeom>
            <a:solidFill>
              <a:srgbClr val="003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4" name="文本框 3">
              <a:extLst>
                <a:ext uri="{FF2B5EF4-FFF2-40B4-BE49-F238E27FC236}">
                  <a16:creationId xmlns:a16="http://schemas.microsoft.com/office/drawing/2014/main" id="{5292CB5F-A4AC-47BE-A81F-1C3B2B8C443B}"/>
                </a:ext>
              </a:extLst>
            </p:cNvPr>
            <p:cNvSpPr txBox="1"/>
            <p:nvPr/>
          </p:nvSpPr>
          <p:spPr>
            <a:xfrm>
              <a:off x="5416649" y="68190"/>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合约概述</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5" name="文本框 4">
              <a:extLst>
                <a:ext uri="{FF2B5EF4-FFF2-40B4-BE49-F238E27FC236}">
                  <a16:creationId xmlns:a16="http://schemas.microsoft.com/office/drawing/2014/main" id="{1A7EBC06-2FA6-4594-A4DE-6F2E9D86D04C}"/>
                </a:ext>
              </a:extLst>
            </p:cNvPr>
            <p:cNvSpPr txBox="1"/>
            <p:nvPr/>
          </p:nvSpPr>
          <p:spPr>
            <a:xfrm>
              <a:off x="7046607"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prstClr val="white"/>
                  </a:solidFill>
                  <a:latin typeface="微软雅黑 Light"/>
                  <a:ea typeface="微软雅黑 Light"/>
                </a:rPr>
                <a:t>常见漏洞</a:t>
              </a: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 name="文本框 5">
              <a:extLst>
                <a:ext uri="{FF2B5EF4-FFF2-40B4-BE49-F238E27FC236}">
                  <a16:creationId xmlns:a16="http://schemas.microsoft.com/office/drawing/2014/main" id="{E2F59C7A-835A-4B02-B426-030D8A682C65}"/>
                </a:ext>
              </a:extLst>
            </p:cNvPr>
            <p:cNvSpPr txBox="1"/>
            <p:nvPr/>
          </p:nvSpPr>
          <p:spPr>
            <a:xfrm>
              <a:off x="8676565"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检测手段</a:t>
              </a:r>
              <a:endPar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endParaRPr>
            </a:p>
          </p:txBody>
        </p:sp>
        <p:sp>
          <p:nvSpPr>
            <p:cNvPr id="7" name="文本框 6">
              <a:extLst>
                <a:ext uri="{FF2B5EF4-FFF2-40B4-BE49-F238E27FC236}">
                  <a16:creationId xmlns:a16="http://schemas.microsoft.com/office/drawing/2014/main" id="{CB8930FC-3020-4855-9D38-CAB435C012DE}"/>
                </a:ext>
              </a:extLst>
            </p:cNvPr>
            <p:cNvSpPr txBox="1"/>
            <p:nvPr/>
          </p:nvSpPr>
          <p:spPr>
            <a:xfrm>
              <a:off x="10306524" y="84976"/>
              <a:ext cx="113096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003F87"/>
                  </a:solidFill>
                  <a:latin typeface="微软雅黑 Light"/>
                  <a:ea typeface="微软雅黑 Light"/>
                </a:rPr>
                <a:t>对比</a:t>
              </a:r>
              <a:r>
                <a:rPr kumimoji="0" lang="zh-CN" altLang="en-US" sz="1800" b="0" i="0" u="none" strike="noStrike" kern="1200" cap="none" spc="0" normalizeH="0" baseline="0" noProof="0" dirty="0">
                  <a:ln>
                    <a:noFill/>
                  </a:ln>
                  <a:solidFill>
                    <a:srgbClr val="003F87"/>
                  </a:solidFill>
                  <a:effectLst/>
                  <a:uLnTx/>
                  <a:uFillTx/>
                  <a:latin typeface="微软雅黑 Light"/>
                  <a:ea typeface="微软雅黑 Light"/>
                  <a:cs typeface="+mn-cs"/>
                </a:rPr>
                <a:t>总结</a:t>
              </a:r>
            </a:p>
          </p:txBody>
        </p:sp>
        <p:grpSp>
          <p:nvGrpSpPr>
            <p:cNvPr id="8" name="组合 7">
              <a:extLst>
                <a:ext uri="{FF2B5EF4-FFF2-40B4-BE49-F238E27FC236}">
                  <a16:creationId xmlns:a16="http://schemas.microsoft.com/office/drawing/2014/main" id="{31C43EC3-F619-4D86-967C-43CACE30D1FB}"/>
                </a:ext>
              </a:extLst>
            </p:cNvPr>
            <p:cNvGrpSpPr/>
            <p:nvPr/>
          </p:nvGrpSpPr>
          <p:grpSpPr>
            <a:xfrm>
              <a:off x="6791404" y="159486"/>
              <a:ext cx="3296092" cy="209852"/>
              <a:chOff x="6358270" y="115009"/>
              <a:chExt cx="3296092" cy="307494"/>
            </a:xfrm>
          </p:grpSpPr>
          <p:cxnSp>
            <p:nvCxnSpPr>
              <p:cNvPr id="9" name="直接连接符 8">
                <a:extLst>
                  <a:ext uri="{FF2B5EF4-FFF2-40B4-BE49-F238E27FC236}">
                    <a16:creationId xmlns:a16="http://schemas.microsoft.com/office/drawing/2014/main" id="{2D86E86F-7BA5-4521-AB60-58BA96EA6A5B}"/>
                  </a:ext>
                </a:extLst>
              </p:cNvPr>
              <p:cNvCxnSpPr>
                <a:cxnSpLocks/>
              </p:cNvCxnSpPr>
              <p:nvPr/>
            </p:nvCxnSpPr>
            <p:spPr>
              <a:xfrm>
                <a:off x="6358270"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8787DB2-D46F-4A23-8391-FD6D91652166}"/>
                  </a:ext>
                </a:extLst>
              </p:cNvPr>
              <p:cNvCxnSpPr>
                <a:cxnSpLocks/>
              </p:cNvCxnSpPr>
              <p:nvPr/>
            </p:nvCxnSpPr>
            <p:spPr>
              <a:xfrm>
                <a:off x="8006316"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035BB35-CC45-4A60-944C-0CB81EABC46A}"/>
                  </a:ext>
                </a:extLst>
              </p:cNvPr>
              <p:cNvCxnSpPr>
                <a:cxnSpLocks/>
              </p:cNvCxnSpPr>
              <p:nvPr/>
            </p:nvCxnSpPr>
            <p:spPr>
              <a:xfrm>
                <a:off x="9654362" y="115009"/>
                <a:ext cx="0" cy="30749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pic>
        <p:nvPicPr>
          <p:cNvPr id="74" name="图形 73">
            <a:extLst>
              <a:ext uri="{FF2B5EF4-FFF2-40B4-BE49-F238E27FC236}">
                <a16:creationId xmlns:a16="http://schemas.microsoft.com/office/drawing/2014/main" id="{A163052E-AF28-44B3-993D-2047AA24B2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8896"/>
            <a:ext cx="1251222" cy="347019"/>
          </a:xfrm>
          <a:prstGeom prst="rect">
            <a:avLst/>
          </a:prstGeom>
        </p:spPr>
      </p:pic>
      <p:sp>
        <p:nvSpPr>
          <p:cNvPr id="14" name="文本框 13">
            <a:extLst>
              <a:ext uri="{FF2B5EF4-FFF2-40B4-BE49-F238E27FC236}">
                <a16:creationId xmlns:a16="http://schemas.microsoft.com/office/drawing/2014/main" id="{B1F09CCD-3B31-4AA8-88CB-7AF18031350D}"/>
              </a:ext>
            </a:extLst>
          </p:cNvPr>
          <p:cNvSpPr txBox="1"/>
          <p:nvPr/>
        </p:nvSpPr>
        <p:spPr>
          <a:xfrm>
            <a:off x="4275571" y="810474"/>
            <a:ext cx="3780148" cy="583493"/>
          </a:xfrm>
          <a:prstGeom prst="rect">
            <a:avLst/>
          </a:prstGeom>
          <a:noFill/>
        </p:spPr>
        <p:txBody>
          <a:bodyPr wrap="square" rtlCol="0">
            <a:spAutoFit/>
          </a:bodyPr>
          <a:lstStyle/>
          <a:p>
            <a:pPr lvl="1" algn="just">
              <a:lnSpc>
                <a:spcPct val="150000"/>
              </a:lnSpc>
            </a:pPr>
            <a:r>
              <a:rPr lang="zh-CN" altLang="en-US" sz="2400" kern="100" dirty="0">
                <a:latin typeface="+mn-ea"/>
                <a:cs typeface="Times New Roman Regular"/>
              </a:rPr>
              <a:t>未检查返回值</a:t>
            </a:r>
            <a:r>
              <a:rPr lang="zh-CN" altLang="zh-CN" sz="2400" kern="100" dirty="0">
                <a:effectLst/>
                <a:latin typeface="+mn-ea"/>
                <a:cs typeface="Times New Roman Regular"/>
              </a:rPr>
              <a:t>攻击</a:t>
            </a:r>
            <a:endParaRPr lang="zh-CN" altLang="zh-CN" sz="2400" kern="100" dirty="0">
              <a:effectLst/>
              <a:latin typeface="+mn-ea"/>
            </a:endParaRPr>
          </a:p>
        </p:txBody>
      </p:sp>
      <p:sp>
        <p:nvSpPr>
          <p:cNvPr id="3" name="文本框 2">
            <a:extLst>
              <a:ext uri="{FF2B5EF4-FFF2-40B4-BE49-F238E27FC236}">
                <a16:creationId xmlns:a16="http://schemas.microsoft.com/office/drawing/2014/main" id="{865A486B-03C6-4AD1-9A47-578EFD6D7BA9}"/>
              </a:ext>
            </a:extLst>
          </p:cNvPr>
          <p:cNvSpPr txBox="1"/>
          <p:nvPr/>
        </p:nvSpPr>
        <p:spPr>
          <a:xfrm>
            <a:off x="882976" y="1881707"/>
            <a:ext cx="10426046"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kern="100" dirty="0">
                <a:effectLst/>
                <a:latin typeface="Times New Roman Regular"/>
                <a:ea typeface="仿宋" panose="02010609060101010101" pitchFamily="49" charset="-122"/>
                <a:cs typeface="Times New Roman Regular"/>
              </a:rPr>
              <a:t>在</a:t>
            </a:r>
            <a:r>
              <a:rPr lang="en-US" altLang="zh-CN" sz="1800" kern="100" dirty="0" err="1">
                <a:effectLst/>
                <a:latin typeface="Times New Roman Regular"/>
                <a:ea typeface="仿宋" panose="02010609060101010101" pitchFamily="49" charset="-122"/>
              </a:rPr>
              <a:t>evm</a:t>
            </a:r>
            <a:r>
              <a:rPr lang="zh-CN" altLang="zh-CN" sz="1800" kern="100" dirty="0">
                <a:effectLst/>
                <a:latin typeface="Times New Roman Regular"/>
                <a:ea typeface="仿宋" panose="02010609060101010101" pitchFamily="49" charset="-122"/>
                <a:cs typeface="Times New Roman Regular"/>
              </a:rPr>
              <a:t>机制中，底层调用例如</a:t>
            </a:r>
            <a:r>
              <a:rPr lang="en-US" altLang="zh-CN" sz="1800" kern="100" dirty="0">
                <a:effectLst/>
                <a:latin typeface="Times New Roman Regular"/>
                <a:ea typeface="仿宋" panose="02010609060101010101" pitchFamily="49" charset="-122"/>
              </a:rPr>
              <a:t>send</a:t>
            </a:r>
            <a:r>
              <a:rPr lang="zh-CN" altLang="zh-CN" sz="1800" kern="100" dirty="0">
                <a:effectLst/>
                <a:latin typeface="Times New Roman Regular"/>
                <a:ea typeface="仿宋" panose="02010609060101010101" pitchFamily="49" charset="-122"/>
                <a:cs typeface="Times New Roman Regular"/>
              </a:rPr>
              <a:t>、</a:t>
            </a:r>
            <a:r>
              <a:rPr lang="en-US" altLang="zh-CN" sz="1800" kern="100" dirty="0">
                <a:effectLst/>
                <a:latin typeface="Times New Roman Regular"/>
                <a:ea typeface="仿宋" panose="02010609060101010101" pitchFamily="49" charset="-122"/>
              </a:rPr>
              <a:t>delegate</a:t>
            </a:r>
            <a:r>
              <a:rPr lang="zh-CN" altLang="zh-CN" sz="1800" kern="100" dirty="0">
                <a:effectLst/>
                <a:latin typeface="Times New Roman Regular"/>
                <a:ea typeface="仿宋" panose="02010609060101010101" pitchFamily="49" charset="-122"/>
                <a:cs typeface="Times New Roman Regular"/>
              </a:rPr>
              <a:t>和</a:t>
            </a:r>
            <a:r>
              <a:rPr lang="en-US" altLang="zh-CN" sz="1800" kern="100" dirty="0">
                <a:effectLst/>
                <a:latin typeface="Times New Roman Regular"/>
                <a:ea typeface="仿宋" panose="02010609060101010101" pitchFamily="49" charset="-122"/>
              </a:rPr>
              <a:t>call</a:t>
            </a:r>
            <a:r>
              <a:rPr lang="zh-CN" altLang="zh-CN" sz="1800" kern="100" dirty="0">
                <a:effectLst/>
                <a:latin typeface="Times New Roman Regular"/>
                <a:ea typeface="仿宋" panose="02010609060101010101" pitchFamily="49" charset="-122"/>
                <a:cs typeface="Times New Roman Regular"/>
              </a:rPr>
              <a:t>函数发生异常时，不会显式地抛出异常并进行回滚，它们仅仅只会返回一个</a:t>
            </a:r>
            <a:r>
              <a:rPr lang="en-US" altLang="zh-CN" sz="1800" kern="100" dirty="0">
                <a:effectLst/>
                <a:latin typeface="Times New Roman Regular"/>
                <a:ea typeface="仿宋" panose="02010609060101010101" pitchFamily="49" charset="-122"/>
              </a:rPr>
              <a:t>false</a:t>
            </a:r>
            <a:r>
              <a:rPr lang="zh-CN" altLang="zh-CN" sz="1800" kern="100" dirty="0">
                <a:effectLst/>
                <a:latin typeface="Times New Roman Regular"/>
                <a:ea typeface="仿宋" panose="02010609060101010101" pitchFamily="49" charset="-122"/>
                <a:cs typeface="Times New Roman Regular"/>
              </a:rPr>
              <a:t>，因此调用者无法知道是否发生调用异常。因此需要特别的检查方法的返回值来捕获可能的异常。</a:t>
            </a:r>
            <a:endParaRPr lang="zh-CN" altLang="zh-CN" sz="1800" kern="100" dirty="0">
              <a:effectLst/>
              <a:latin typeface="Times New Roman" panose="02020603050405020304" pitchFamily="18" charset="0"/>
              <a:ea typeface="仿宋" panose="02010609060101010101" pitchFamily="49" charset="-122"/>
            </a:endParaRPr>
          </a:p>
          <a:p>
            <a:pPr marL="285750" indent="-285750">
              <a:buFont typeface="Arial" panose="020B0604020202020204" pitchFamily="34" charset="0"/>
              <a:buChar char="•"/>
            </a:pPr>
            <a:endParaRPr lang="zh-CN" altLang="en-US" dirty="0"/>
          </a:p>
        </p:txBody>
      </p:sp>
      <p:pic>
        <p:nvPicPr>
          <p:cNvPr id="2050" name="Picture 2">
            <a:extLst>
              <a:ext uri="{FF2B5EF4-FFF2-40B4-BE49-F238E27FC236}">
                <a16:creationId xmlns:a16="http://schemas.microsoft.com/office/drawing/2014/main" id="{2348B969-9863-497B-8E21-F15DB4CA6B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1709" y="3497534"/>
            <a:ext cx="53149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8119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大气简约答辩类PPT模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TotalTime>
  <Words>2073</Words>
  <Application>Microsoft Office PowerPoint</Application>
  <PresentationFormat>宽屏</PresentationFormat>
  <Paragraphs>188</Paragraphs>
  <Slides>23</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Times New Roman Regular</vt:lpstr>
      <vt:lpstr>等线</vt:lpstr>
      <vt:lpstr>微软雅黑</vt:lpstr>
      <vt:lpstr>微软雅黑 Light</vt:lpstr>
      <vt:lpstr>Arial</vt:lpstr>
      <vt:lpstr>Calibri Light</vt:lpstr>
      <vt:lpstr>Open Sans</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李 粤海</cp:lastModifiedBy>
  <cp:revision>68</cp:revision>
  <dcterms:created xsi:type="dcterms:W3CDTF">2018-09-30T02:27:57Z</dcterms:created>
  <dcterms:modified xsi:type="dcterms:W3CDTF">2022-01-03T12:13:49Z</dcterms:modified>
</cp:coreProperties>
</file>